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9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5105E2A-48B0-024C-AA2F-DAB625F66434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DA8E919-5EA2-DF4F-B23B-BF6CC5FE03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10" y="3448908"/>
            <a:ext cx="8331122" cy="1524000"/>
          </a:xfrm>
        </p:spPr>
        <p:txBody>
          <a:bodyPr>
            <a:normAutofit/>
          </a:bodyPr>
          <a:lstStyle/>
          <a:p>
            <a:pPr algn="ctr"/>
            <a:r>
              <a:rPr lang="en-US" u="sng" smtClean="0"/>
              <a:t>6.01 Legal </a:t>
            </a:r>
            <a:r>
              <a:rPr lang="en-US" u="sng" dirty="0" smtClean="0"/>
              <a:t>and ethical responsibilities of the healthcare worker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5" y="195385"/>
            <a:ext cx="6174154" cy="35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Common Torts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365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				</a:t>
            </a:r>
            <a:r>
              <a:rPr lang="en-US" sz="4000" u="sng" dirty="0" smtClean="0"/>
              <a:t>: </a:t>
            </a:r>
            <a:r>
              <a:rPr lang="en-US" sz="3200" u="sng" dirty="0"/>
              <a:t>hitting, forcing against will, restraining movement, withholding food and/or water, not providing physical care.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80586" y="1134950"/>
            <a:ext cx="307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Physical abuse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2960" y="3277769"/>
            <a:ext cx="7244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Noteworthy Bold"/>
                <a:cs typeface="Noteworthy Bold"/>
              </a:rPr>
              <a:t>(Ex.: slapping a child because she keeps pulling on her I.V. dressing.</a:t>
            </a:r>
            <a:r>
              <a:rPr lang="en-US" sz="3200" u="sng" dirty="0" smtClean="0">
                <a:latin typeface="Noteworthy Bold"/>
                <a:cs typeface="Noteworthy Bold"/>
              </a:rPr>
              <a:t>)</a:t>
            </a:r>
            <a:endParaRPr lang="en-US" sz="3200" u="sng" dirty="0">
              <a:latin typeface="Noteworthy Bold"/>
              <a:cs typeface="Noteworthy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125" y="4518682"/>
            <a:ext cx="3283254" cy="23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466" y="2620868"/>
            <a:ext cx="2856241" cy="2856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95355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Common Torts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438494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Verbal abuse: </a:t>
            </a:r>
            <a:r>
              <a:rPr lang="en-US" sz="2800" dirty="0" smtClean="0"/>
              <a:t>speaking harshly, swearing, shouting, use of inappropriate words to describe race, writing threats or abusive statements.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9" y="3133358"/>
            <a:ext cx="3177652" cy="29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95355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Common Torts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438494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Psychological abuse:  </a:t>
            </a:r>
            <a:r>
              <a:rPr lang="en-US" sz="2800" dirty="0" smtClean="0"/>
              <a:t>threatening harm, denying rights, belittling, intimidating, ridiculing, threatening to reveal information about the patient.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5" y="2758278"/>
            <a:ext cx="3200367" cy="1826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80" y="4286681"/>
            <a:ext cx="2528822" cy="209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778" y="2710258"/>
            <a:ext cx="30226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136" y="4584567"/>
            <a:ext cx="2832366" cy="19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3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1519553"/>
          </a:xfrm>
        </p:spPr>
        <p:txBody>
          <a:bodyPr>
            <a:normAutofit lnSpcReduction="10000"/>
          </a:bodyPr>
          <a:lstStyle/>
          <a:p>
            <a:r>
              <a:rPr lang="en-US" sz="4000" u="sng" dirty="0" smtClean="0"/>
              <a:t>Sexual abuse:</a:t>
            </a:r>
            <a:r>
              <a:rPr lang="en-US" sz="4000" dirty="0" smtClean="0"/>
              <a:t>  </a:t>
            </a:r>
            <a:r>
              <a:rPr lang="en-US" sz="2800" dirty="0" smtClean="0"/>
              <a:t>any unwanted sexual touching or act; use of sexual gestures or suggesting sexual behavior.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802" y="2306458"/>
            <a:ext cx="2806700" cy="2655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17" y="2468612"/>
            <a:ext cx="2456754" cy="224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940" y="432024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3" y="4521328"/>
            <a:ext cx="2891596" cy="2135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982" y="4319941"/>
            <a:ext cx="3479800" cy="233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0118" y="919116"/>
            <a:ext cx="25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Defamation: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1566858"/>
            <a:ext cx="8568357" cy="3251572"/>
          </a:xfrm>
        </p:spPr>
        <p:txBody>
          <a:bodyPr>
            <a:normAutofit fontScale="92500" lnSpcReduction="20000"/>
          </a:bodyPr>
          <a:lstStyle/>
          <a:p>
            <a:pPr marL="0" algn="ctr">
              <a:spcBef>
                <a:spcPts val="0"/>
              </a:spcBef>
            </a:pPr>
            <a:r>
              <a:rPr lang="en-US" sz="3200" dirty="0" smtClean="0"/>
              <a:t>False statements or incorrect information that causes the person to be ridiculed or damages their reputation.</a:t>
            </a:r>
          </a:p>
          <a:p>
            <a:pPr marL="0" algn="ctr">
              <a:spcBef>
                <a:spcPts val="0"/>
              </a:spcBef>
            </a:pPr>
            <a:endParaRPr lang="en-US" sz="3200" dirty="0" smtClean="0"/>
          </a:p>
          <a:p>
            <a:pPr marL="0" algn="ctr">
              <a:spcBef>
                <a:spcPts val="0"/>
              </a:spcBef>
            </a:pPr>
            <a:r>
              <a:rPr lang="en-US" sz="3200" dirty="0"/>
              <a:t> </a:t>
            </a:r>
            <a:r>
              <a:rPr lang="en-US" sz="3200" b="0" dirty="0">
                <a:latin typeface="Noteworthy Bold"/>
                <a:cs typeface="Noteworthy Bold"/>
              </a:rPr>
              <a:t>(</a:t>
            </a:r>
            <a:r>
              <a:rPr lang="en-US" sz="3200" b="0" u="sng" dirty="0">
                <a:latin typeface="Noteworthy Bold"/>
                <a:cs typeface="Noteworthy Bold"/>
              </a:rPr>
              <a:t>Ex.: Assuming that someone in a car accident was drunk and they report that to the news media, but actually the accident was caused by a medical condition.)</a:t>
            </a:r>
          </a:p>
          <a:p>
            <a:pPr marL="0" algn="ctr">
              <a:spcBef>
                <a:spcPts val="0"/>
              </a:spcBef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1999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39161"/>
            <a:ext cx="7520940" cy="1375623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Common Torts</a:t>
            </a:r>
            <a:br>
              <a:rPr lang="en-US" sz="3600" u="sng" dirty="0" smtClean="0"/>
            </a:br>
            <a:endParaRPr lang="en-US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864347" y="901943"/>
            <a:ext cx="5720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Noteworthy Bold"/>
                <a:cs typeface="Noteworthy Bold"/>
              </a:rPr>
              <a:t>2 Types of Defamation</a:t>
            </a:r>
            <a:r>
              <a:rPr lang="en-US" sz="4400" b="1" u="sng" dirty="0">
                <a:latin typeface="Noteworthy Bold"/>
                <a:cs typeface="Noteworthy Bold"/>
              </a:rPr>
              <a:t>:</a:t>
            </a:r>
            <a:r>
              <a:rPr lang="en-US" sz="4400" b="1" dirty="0">
                <a:latin typeface="Noteworthy Bold"/>
                <a:cs typeface="Noteworthy Bold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946" y="2226567"/>
            <a:ext cx="3183548" cy="25495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oteworthy Bold"/>
                <a:cs typeface="Noteworthy Bold"/>
              </a:rPr>
              <a:t>“Slander”</a:t>
            </a:r>
            <a:r>
              <a:rPr lang="en-US" sz="4400" b="1" dirty="0" smtClean="0">
                <a:solidFill>
                  <a:schemeClr val="tx1"/>
                </a:solidFill>
                <a:latin typeface="Noteworthy Bold"/>
                <a:cs typeface="Noteworthy Bold"/>
              </a:rPr>
              <a:t>=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oteworthy Bold"/>
                <a:cs typeface="Noteworthy Bold"/>
              </a:rPr>
              <a:t>Spoken</a:t>
            </a:r>
            <a:r>
              <a:rPr lang="en-US" sz="4000" b="1" dirty="0" smtClean="0">
                <a:solidFill>
                  <a:schemeClr val="tx1"/>
                </a:solidFill>
                <a:latin typeface="Noteworthy Bold"/>
                <a:cs typeface="Noteworthy Bold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oteworthy Bold"/>
                <a:cs typeface="Noteworthy Bold"/>
              </a:rPr>
              <a:t>lies</a:t>
            </a:r>
            <a:endParaRPr lang="en-US" sz="4000" b="1" dirty="0">
              <a:solidFill>
                <a:schemeClr val="tx1"/>
              </a:solidFill>
              <a:latin typeface="Noteworthy Bold"/>
              <a:cs typeface="Noteworthy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2933" y="2226567"/>
            <a:ext cx="2952066" cy="25495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Noteworthy Bold"/>
                <a:cs typeface="Noteworthy Bold"/>
              </a:rPr>
              <a:t>“Libel”</a:t>
            </a:r>
          </a:p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Noteworthy Bold"/>
                <a:cs typeface="Noteworthy Bold"/>
              </a:rPr>
              <a:t>=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Noteworthy Bold"/>
                <a:cs typeface="Noteworthy Bold"/>
              </a:rPr>
              <a:t>Written</a:t>
            </a:r>
            <a:r>
              <a:rPr lang="en-US" sz="4000" b="1" dirty="0" smtClean="0">
                <a:solidFill>
                  <a:srgbClr val="000000"/>
                </a:solidFill>
                <a:latin typeface="Noteworthy Bold"/>
                <a:cs typeface="Noteworthy Bold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Noteworthy Bold"/>
                <a:cs typeface="Noteworthy Bold"/>
              </a:rPr>
              <a:t>lies</a:t>
            </a:r>
            <a:endParaRPr lang="en-US" sz="4000" b="1" dirty="0">
              <a:solidFill>
                <a:srgbClr val="000000"/>
              </a:solidFill>
              <a:latin typeface="Noteworthy Bold"/>
              <a:cs typeface="Noteworthy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8458" y="2963202"/>
            <a:ext cx="1753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versus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15" y="4834736"/>
            <a:ext cx="408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7" y="1343764"/>
            <a:ext cx="8061132" cy="3203924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4000" u="sng" dirty="0" smtClean="0"/>
              <a:t>Slander: </a:t>
            </a:r>
            <a:r>
              <a:rPr lang="en-US" sz="4000" dirty="0" smtClean="0"/>
              <a:t> </a:t>
            </a:r>
            <a:r>
              <a:rPr lang="en-US" sz="3200" dirty="0" smtClean="0"/>
              <a:t>Spoken, incorrect information; 		        lies. </a:t>
            </a:r>
          </a:p>
          <a:p>
            <a:pPr marL="0" indent="0" algn="ctr"/>
            <a:r>
              <a:rPr lang="en-US" sz="3200" b="0" dirty="0" smtClean="0">
                <a:latin typeface="Noteworthy Bold"/>
                <a:cs typeface="Noteworthy Bold"/>
              </a:rPr>
              <a:t>(Ex.: Telling your friends that your neighbor is having a wild party and actually her church youth group is at her house cooking for a homeless shelter.)</a:t>
            </a:r>
            <a:endParaRPr lang="en-US" sz="3200" b="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66" y="4316286"/>
            <a:ext cx="3831456" cy="240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269" y="868453"/>
            <a:ext cx="25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Defamation: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1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1481051"/>
            <a:ext cx="8568357" cy="100544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/>
              <a:buChar char="•"/>
            </a:pPr>
            <a:r>
              <a:rPr lang="en-US" sz="4300" u="sng" dirty="0" smtClean="0"/>
              <a:t>Libel:</a:t>
            </a:r>
            <a:r>
              <a:rPr lang="en-US" sz="4300" dirty="0" smtClean="0"/>
              <a:t>  </a:t>
            </a:r>
            <a:r>
              <a:rPr lang="en-US" sz="3500" dirty="0" smtClean="0"/>
              <a:t>Written, incorrect information; lies. </a:t>
            </a:r>
          </a:p>
          <a:p>
            <a:r>
              <a:rPr lang="en-US" sz="2800" dirty="0" smtClean="0"/>
              <a:t>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160" y="3910823"/>
            <a:ext cx="3700342" cy="2801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6401">
            <a:off x="1013987" y="3935195"/>
            <a:ext cx="31369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095" y="886204"/>
            <a:ext cx="25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Defamation:</a:t>
            </a:r>
            <a:r>
              <a:rPr lang="en-US" sz="36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253" y="2289727"/>
            <a:ext cx="8191593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atin typeface="Noteworthy Bold"/>
                <a:cs typeface="Noteworthy Bold"/>
              </a:rPr>
              <a:t>(Ex: A dentist writes a letter to a newspaper editor claiming that a patient is a big baby and never pays his bills.)</a:t>
            </a:r>
            <a:endParaRPr lang="en-US" sz="3000" u="sng" dirty="0"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2182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67190" y="769205"/>
            <a:ext cx="245534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b="1" u="sng" dirty="0"/>
              <a:t>Negligence: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3309" y="2533482"/>
            <a:ext cx="7833881" cy="28931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3000" u="sng" dirty="0" smtClean="0">
              <a:latin typeface="Noteworthy Bold"/>
              <a:cs typeface="Noteworthy Bold"/>
            </a:endParaRPr>
          </a:p>
          <a:p>
            <a:pPr algn="ctr"/>
            <a:r>
              <a:rPr lang="en-US" sz="3000" u="sng" dirty="0" smtClean="0">
                <a:latin typeface="Noteworthy Bold"/>
                <a:cs typeface="Noteworthy Bold"/>
              </a:rPr>
              <a:t>Ex.: Improper </a:t>
            </a:r>
            <a:r>
              <a:rPr lang="en-US" sz="3000" u="sng" dirty="0">
                <a:latin typeface="Noteworthy Bold"/>
                <a:cs typeface="Noteworthy Bold"/>
              </a:rPr>
              <a:t>use of a heat pack or hot water and the patient gets </a:t>
            </a:r>
            <a:r>
              <a:rPr lang="en-US" sz="3000" u="sng" dirty="0" smtClean="0">
                <a:latin typeface="Noteworthy Bold"/>
                <a:cs typeface="Noteworthy Bold"/>
              </a:rPr>
              <a:t>burned, leaving side rails down on bed, or leaving arm rests up on dental chair)</a:t>
            </a:r>
            <a:endParaRPr lang="en-US" sz="3000" dirty="0">
              <a:latin typeface="Noteworthy Bold"/>
              <a:cs typeface="Noteworthy Bold"/>
            </a:endParaRP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53" y="4545670"/>
            <a:ext cx="2335687" cy="2312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90" y="4629960"/>
            <a:ext cx="3048000" cy="2019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8"/>
            <a:ext cx="8568357" cy="21993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				</a:t>
            </a:r>
            <a:r>
              <a:rPr lang="en-US" sz="3000" dirty="0" smtClean="0"/>
              <a:t>Failure to give normally expected care which results in injury to a person. (Ex.: </a:t>
            </a:r>
            <a:r>
              <a:rPr lang="en-US" sz="3000" dirty="0"/>
              <a:t>P</a:t>
            </a:r>
            <a:r>
              <a:rPr lang="en-US" sz="3000" dirty="0" smtClean="0"/>
              <a:t>atient falls out of the bed because the side rails were not put up)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7244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285" y="949059"/>
            <a:ext cx="7693936" cy="1465888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/>
              <a:t>Assault and Battery:  </a:t>
            </a:r>
          </a:p>
          <a:p>
            <a:pPr marL="0"/>
            <a:r>
              <a:rPr lang="en-US" sz="2800" dirty="0" smtClean="0"/>
              <a:t>		</a:t>
            </a:r>
            <a:r>
              <a:rPr lang="en-US" sz="2800" u="sng" dirty="0" smtClean="0"/>
              <a:t>is the threat or attempt to injure.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43" y="3430610"/>
            <a:ext cx="6000641" cy="3149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086" y="1462523"/>
            <a:ext cx="190118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4000" b="1" u="sng" dirty="0"/>
              <a:t>Assault: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7086" y="2414947"/>
            <a:ext cx="800826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>
                <a:latin typeface="Noteworthy Bold"/>
                <a:cs typeface="Noteworthy Bold"/>
              </a:rPr>
              <a:t>(Example of assault: threatening to hit a patient if the patient doesn’t cooperate.)</a:t>
            </a:r>
            <a:endParaRPr lang="en-US" sz="3000" dirty="0"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7737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35" y="274638"/>
            <a:ext cx="844276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Legal and ethical responsibilities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9432"/>
            <a:ext cx="7772400" cy="1604106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Certain laws and responsibilities protect us in every aspect of our life. (ex.: school rules, dress codes, traffic laws, etc.)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353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308" y="5392616"/>
            <a:ext cx="6172200" cy="132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2217616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6"/>
            <a:ext cx="8568357" cy="383458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u="sng" dirty="0" smtClean="0"/>
              <a:t>Assault and Battery:  </a:t>
            </a:r>
          </a:p>
          <a:p>
            <a:pPr lvl="1"/>
            <a:r>
              <a:rPr lang="en-US" sz="4300" b="1" u="sng" dirty="0" smtClean="0"/>
              <a:t>Battery</a:t>
            </a:r>
            <a:r>
              <a:rPr lang="en-US" sz="4300" b="1" dirty="0" smtClean="0"/>
              <a:t>: </a:t>
            </a:r>
            <a:r>
              <a:rPr lang="en-US" sz="2800" u="sng" dirty="0" smtClean="0"/>
              <a:t>is the unlawful touching of a person without consent. </a:t>
            </a:r>
          </a:p>
          <a:p>
            <a:pPr lvl="1" algn="ctr"/>
            <a:endParaRPr lang="en-US" sz="2800" u="sng" dirty="0">
              <a:latin typeface="Noteworthy Bold"/>
              <a:cs typeface="Noteworthy Bold"/>
            </a:endParaRPr>
          </a:p>
          <a:p>
            <a:pPr marL="0" lvl="1" indent="0" algn="ctr">
              <a:buNone/>
            </a:pPr>
            <a:r>
              <a:rPr lang="en-US" sz="2800" dirty="0" smtClean="0">
                <a:latin typeface="Noteworthy Bold"/>
                <a:cs typeface="Noteworthy Bold"/>
              </a:rPr>
              <a:t>(Example of battery:  A EMT forces an accident victim into the ambulance when the victim told the EMT that he didn’t need help and he didn’t want the EMT to touch him.)</a:t>
            </a:r>
            <a:endParaRPr lang="en-US" sz="28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61" y="4525605"/>
            <a:ext cx="3684158" cy="21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09" y="967916"/>
            <a:ext cx="8390793" cy="1751135"/>
          </a:xfrm>
        </p:spPr>
        <p:txBody>
          <a:bodyPr>
            <a:normAutofit/>
          </a:bodyPr>
          <a:lstStyle/>
          <a:p>
            <a:pPr marL="0"/>
            <a:r>
              <a:rPr lang="en-US" sz="2800" dirty="0" smtClean="0"/>
              <a:t>				       Unnecessarily exposing an individual; revealing personal information without consent.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02" y="4304498"/>
            <a:ext cx="34290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09" y="783083"/>
            <a:ext cx="4304634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4000" b="1" u="sng" dirty="0"/>
              <a:t>Invasion of Privacy: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708" y="2359481"/>
            <a:ext cx="839079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88" y="4414948"/>
            <a:ext cx="2251750" cy="2251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5851" y="2359481"/>
            <a:ext cx="74403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u="sng" dirty="0">
                <a:latin typeface="Noteworthy Bold"/>
                <a:cs typeface="Noteworthy Bold"/>
              </a:rPr>
              <a:t>(Ex.:  Improperly uncovering a patient during a procedure and leaving the door open; taking a famous person’s picture (</a:t>
            </a:r>
            <a:r>
              <a:rPr lang="en-US" sz="3000" u="sng" dirty="0" err="1">
                <a:latin typeface="Noteworthy Bold"/>
                <a:cs typeface="Noteworthy Bold"/>
              </a:rPr>
              <a:t>Miley</a:t>
            </a:r>
            <a:r>
              <a:rPr lang="en-US" sz="3000" u="sng" dirty="0">
                <a:latin typeface="Noteworthy Bold"/>
                <a:cs typeface="Noteworthy Bold"/>
              </a:rPr>
              <a:t> Cyrus) and selling it to the newspaper without her consent.</a:t>
            </a:r>
          </a:p>
        </p:txBody>
      </p:sp>
    </p:spTree>
    <p:extLst>
      <p:ext uri="{BB962C8B-B14F-4D97-AF65-F5344CB8AC3E}">
        <p14:creationId xmlns:p14="http://schemas.microsoft.com/office/powerpoint/2010/main" val="219742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0081" y="544645"/>
            <a:ext cx="7520940" cy="1315758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Common Torts</a:t>
            </a:r>
            <a:br>
              <a:rPr lang="en-US" sz="3600" u="sng" dirty="0" smtClean="0"/>
            </a:br>
            <a:r>
              <a:rPr lang="en-US" sz="3600" b="1" u="sng" dirty="0"/>
              <a:t>Invasion of Privacy: 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2902">
            <a:off x="359974" y="1759939"/>
            <a:ext cx="2978968" cy="2978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095535">
            <a:off x="1341417" y="2855138"/>
            <a:ext cx="1019478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oteworthy Bold"/>
                <a:cs typeface="Noteworthy Bold"/>
              </a:rPr>
              <a:t>STD</a:t>
            </a:r>
            <a:endParaRPr lang="en-US" sz="3200" dirty="0">
              <a:latin typeface="Noteworthy Bold"/>
              <a:cs typeface="Noteworthy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2661" y="2058724"/>
            <a:ext cx="5490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worthy Bold"/>
                <a:cs typeface="Noteworthy Bold"/>
              </a:rPr>
              <a:t>Ex.: Leaving a patient’s record open and a  visitor sees that the patient has an STD.</a:t>
            </a:r>
            <a:endParaRPr lang="en-US" sz="3200" dirty="0">
              <a:latin typeface="Noteworthy Bold"/>
              <a:cs typeface="Noteworthy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350" y="3932488"/>
            <a:ext cx="3086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689976"/>
          </a:xfrm>
        </p:spPr>
        <p:txBody>
          <a:bodyPr/>
          <a:lstStyle/>
          <a:p>
            <a:r>
              <a:rPr lang="en-US" dirty="0" smtClean="0"/>
              <a:t>					         </a:t>
            </a:r>
            <a:r>
              <a:rPr lang="en-US" sz="3200" dirty="0" smtClean="0"/>
              <a:t> restraining an individual or restricting an individual’s freedom.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Common Torts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1100628"/>
            <a:ext cx="414984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b="1" u="sng" dirty="0"/>
              <a:t>False </a:t>
            </a:r>
            <a:r>
              <a:rPr lang="en-US" sz="3600" b="1" u="sng" dirty="0" smtClean="0"/>
              <a:t>Imprisonment: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22960" y="2593832"/>
            <a:ext cx="7780000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Noteworthy Bold"/>
                <a:cs typeface="Noteworthy Bold"/>
              </a:rPr>
              <a:t>(Ex.: Keeping patients hospitalized against their will, or applying physical restraints without proper authorization.)</a:t>
            </a:r>
            <a:endParaRPr lang="en-US" sz="3200" u="sng" dirty="0">
              <a:latin typeface="Noteworthy Bold"/>
              <a:cs typeface="Noteworthy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489" r="25573"/>
          <a:stretch/>
        </p:blipFill>
        <p:spPr>
          <a:xfrm>
            <a:off x="3022662" y="4226585"/>
            <a:ext cx="2575522" cy="2631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0697" y="4548577"/>
            <a:ext cx="2772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*Must have physician’s order for restraints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83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63" y="135070"/>
            <a:ext cx="8151190" cy="9954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Legal and ethical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0" y="2600086"/>
            <a:ext cx="8666042" cy="407857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Legal responsibilities are based on law and they must be followed.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Federal, state and local governments enforce the laws.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Healthcare workers must follow any laws that affect healthcare and they must also know and follow state laws that regulate their license or registration. </a:t>
            </a:r>
          </a:p>
          <a:p>
            <a:pPr marL="68580" indent="0" algn="ctr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(These are a set of standards for their profession to    prevent a lawsuit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370" y="1130497"/>
            <a:ext cx="8604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Why?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Following </a:t>
            </a:r>
            <a:r>
              <a:rPr lang="en-US" sz="2800" b="1" dirty="0"/>
              <a:t>legal responsibilities will protect you, your employer and the patient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023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9535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Legal and ethical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438494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Criminal Law (Crime)</a:t>
            </a:r>
            <a:r>
              <a:rPr lang="en-US" sz="2800" dirty="0" smtClean="0"/>
              <a:t>: wrongs against a person, property or society. (Ex.: practicing a healthcare profession without a license, misuse of narcotics, theft, murder, etc.)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60" y="3543301"/>
            <a:ext cx="4546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9535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Legal and ethical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4384942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Civil Law</a:t>
            </a:r>
            <a:r>
              <a:rPr lang="en-US" sz="3000" dirty="0" smtClean="0"/>
              <a:t>: relationships between people; protection of rights.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91" y="2265485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76" y="3429000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8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95355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Legal </a:t>
            </a:r>
            <a:r>
              <a:rPr lang="en-US" u="sng" dirty="0"/>
              <a:t>and ethical responsibilities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1752103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Tort: </a:t>
            </a:r>
            <a:r>
              <a:rPr lang="en-US" sz="3200" u="sng" dirty="0" smtClean="0"/>
              <a:t>a wrongful act</a:t>
            </a:r>
            <a:r>
              <a:rPr lang="en-US" sz="3200" dirty="0" smtClean="0"/>
              <a:t>;  a civil crime that does not involve a contract.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7" y="2440419"/>
            <a:ext cx="3581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5" y="152232"/>
            <a:ext cx="8666042" cy="95355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Common Torts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19340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				:</a:t>
            </a:r>
            <a:r>
              <a:rPr lang="en-US" sz="2800" u="sng" dirty="0" smtClean="0"/>
              <a:t>“bad practice”; “professional negligence”; the failure of a professional to use learned knowledge or skills and an injury occurs, or, there is loss or damage to the person receiving care. 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73" y="382905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1" y="4235450"/>
            <a:ext cx="3327400" cy="245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601" y="782622"/>
            <a:ext cx="247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Malpractice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601" y="2719051"/>
            <a:ext cx="8156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Noteworthy Bold"/>
                <a:cs typeface="Noteworthy Bold"/>
              </a:rPr>
              <a:t>(Ex.: </a:t>
            </a:r>
            <a:r>
              <a:rPr lang="en-US" sz="2800" dirty="0">
                <a:latin typeface="Noteworthy Bold"/>
                <a:cs typeface="Noteworthy Bold"/>
              </a:rPr>
              <a:t>a nurse performs surgery</a:t>
            </a:r>
            <a:r>
              <a:rPr lang="en-US" sz="2800" u="sng" dirty="0">
                <a:latin typeface="Noteworthy Bold"/>
                <a:cs typeface="Noteworthy Bold"/>
              </a:rPr>
              <a:t>; the doctor accidentally cuts the patients bladder while removing the appendix.)</a:t>
            </a:r>
          </a:p>
        </p:txBody>
      </p:sp>
    </p:spTree>
    <p:extLst>
      <p:ext uri="{BB962C8B-B14F-4D97-AF65-F5344CB8AC3E}">
        <p14:creationId xmlns:p14="http://schemas.microsoft.com/office/powerpoint/2010/main" val="403945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813988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Common Torts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51081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000" u="sng" dirty="0" smtClean="0"/>
              <a:t>Abuse: </a:t>
            </a:r>
            <a:r>
              <a:rPr lang="en-US" sz="3600" dirty="0" smtClean="0"/>
              <a:t>care that results in physical harm, pain or mental anguish.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69" y="2587624"/>
            <a:ext cx="3327400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85" y="3628218"/>
            <a:ext cx="4110183" cy="28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4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5071"/>
            <a:ext cx="8666042" cy="95355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/>
              <a:t>Common Torts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949059"/>
            <a:ext cx="8568357" cy="345151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Healthcare providers must look for signs and symptoms of abuse:  bruises, fractures, burns, poor personal hygiene, change in personality, irrational fears, aggressive, withdrawn, statements indicating abuse </a:t>
            </a:r>
            <a:r>
              <a:rPr lang="en-US" sz="2800" dirty="0" smtClean="0"/>
              <a:t>or </a:t>
            </a:r>
            <a:r>
              <a:rPr lang="en-US" sz="2800" dirty="0"/>
              <a:t>neglect</a:t>
            </a:r>
            <a:r>
              <a:rPr lang="en-US" sz="2800" dirty="0" smtClean="0"/>
              <a:t>. 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ANY abuse must be reported by the health care worker to the immediate supervisor.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15" y="4400569"/>
            <a:ext cx="4067828" cy="22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176</TotalTime>
  <Words>751</Words>
  <Application>Microsoft Macintosh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Angles</vt:lpstr>
      <vt:lpstr>6.01 Legal and ethical responsibilities of the healthcare worker</vt:lpstr>
      <vt:lpstr>Legal and ethical responsibilities  </vt:lpstr>
      <vt:lpstr>Legal and ethical responsibilities </vt:lpstr>
      <vt:lpstr>Legal and ethical responsibilities </vt:lpstr>
      <vt:lpstr>Legal and ethical responsibilities </vt:lpstr>
      <vt:lpstr>*Legal and ethical responsibilities </vt:lpstr>
      <vt:lpstr>*Common Torts</vt:lpstr>
      <vt:lpstr>*Common Torts</vt:lpstr>
      <vt:lpstr>*Common Torts</vt:lpstr>
      <vt:lpstr>*Common Torts</vt:lpstr>
      <vt:lpstr>*Common Torts</vt:lpstr>
      <vt:lpstr>*Common Torts</vt:lpstr>
      <vt:lpstr>*Common Torts</vt:lpstr>
      <vt:lpstr>*Common Torts</vt:lpstr>
      <vt:lpstr>*Common Torts </vt:lpstr>
      <vt:lpstr>*Common Torts</vt:lpstr>
      <vt:lpstr>*Common Torts</vt:lpstr>
      <vt:lpstr>*Common Torts</vt:lpstr>
      <vt:lpstr>*Common Torts</vt:lpstr>
      <vt:lpstr>*Common Torts</vt:lpstr>
      <vt:lpstr>*Common Torts</vt:lpstr>
      <vt:lpstr>*Common Torts Invasion of Privacy:  </vt:lpstr>
      <vt:lpstr>*Common Torts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ethical responsibilities of the healthcare worker</dc:title>
  <dc:creator>Loaner Loaner</dc:creator>
  <cp:lastModifiedBy>teesha bryant</cp:lastModifiedBy>
  <cp:revision>22</cp:revision>
  <dcterms:created xsi:type="dcterms:W3CDTF">2014-12-17T15:30:07Z</dcterms:created>
  <dcterms:modified xsi:type="dcterms:W3CDTF">2015-03-05T17:07:13Z</dcterms:modified>
</cp:coreProperties>
</file>