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Lst>
  <p:sldIdLst>
    <p:sldId id="282" r:id="rId2"/>
    <p:sldId id="257" r:id="rId3"/>
    <p:sldId id="258" r:id="rId4"/>
    <p:sldId id="259" r:id="rId5"/>
    <p:sldId id="260" r:id="rId6"/>
    <p:sldId id="261" r:id="rId7"/>
    <p:sldId id="262" r:id="rId8"/>
    <p:sldId id="263" r:id="rId9"/>
    <p:sldId id="265" r:id="rId10"/>
    <p:sldId id="283"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12" y="-2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8DD8705-5EE9-EA44-BE96-85E52536DF2A}" type="datetimeFigureOut">
              <a:rPr lang="en-US" smtClean="0"/>
              <a:t>12/30/14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DD8705-5EE9-EA44-BE96-85E52536DF2A}" type="datetimeFigureOut">
              <a:rPr lang="en-US" smtClean="0"/>
              <a:t>12/30/14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373A5-DAEA-C04C-8433-FD010220AAA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DD8705-5EE9-EA44-BE96-85E52536DF2A}" type="datetimeFigureOut">
              <a:rPr lang="en-US" smtClean="0"/>
              <a:t>12/30/14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373A5-DAEA-C04C-8433-FD010220AAA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DD8705-5EE9-EA44-BE96-85E52536DF2A}" type="datetimeFigureOut">
              <a:rPr lang="en-US" smtClean="0"/>
              <a:t>12/30/14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373A5-DAEA-C04C-8433-FD010220AAA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F8DD8705-5EE9-EA44-BE96-85E52536DF2A}" type="datetimeFigureOut">
              <a:rPr lang="en-US" smtClean="0"/>
              <a:t>12/30/14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373A5-DAEA-C04C-8433-FD010220AAA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8DD8705-5EE9-EA44-BE96-85E52536DF2A}" type="datetimeFigureOut">
              <a:rPr lang="en-US" smtClean="0"/>
              <a:t>12/30/14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373A5-DAEA-C04C-8433-FD010220AAA9}"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8DD8705-5EE9-EA44-BE96-85E52536DF2A}" type="datetimeFigureOut">
              <a:rPr lang="en-US" smtClean="0"/>
              <a:t>12/30/14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373A5-DAEA-C04C-8433-FD010220AAA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DD8705-5EE9-EA44-BE96-85E52536DF2A}" type="datetimeFigureOut">
              <a:rPr lang="en-US" smtClean="0"/>
              <a:t>12/30/14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373A5-DAEA-C04C-8433-FD010220AAA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DD8705-5EE9-EA44-BE96-85E52536DF2A}" type="datetimeFigureOut">
              <a:rPr lang="en-US" smtClean="0"/>
              <a:t>12/30/14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373A5-DAEA-C04C-8433-FD010220AAA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F8DD8705-5EE9-EA44-BE96-85E52536DF2A}" type="datetimeFigureOut">
              <a:rPr lang="en-US" smtClean="0"/>
              <a:t>12/30/14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30373A5-DAEA-C04C-8433-FD010220AAA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DD8705-5EE9-EA44-BE96-85E52536DF2A}" type="datetimeFigureOut">
              <a:rPr lang="en-US" smtClean="0"/>
              <a:t>12/30/14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373A5-DAEA-C04C-8433-FD010220AAA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F8DD8705-5EE9-EA44-BE96-85E52536DF2A}" type="datetimeFigureOut">
              <a:rPr lang="en-US" smtClean="0"/>
              <a:t>12/30/14</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30373A5-DAEA-C04C-8433-FD010220AAA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010" y="3448908"/>
            <a:ext cx="8331122" cy="1524000"/>
          </a:xfrm>
        </p:spPr>
        <p:txBody>
          <a:bodyPr>
            <a:normAutofit/>
          </a:bodyPr>
          <a:lstStyle/>
          <a:p>
            <a:pPr algn="ctr"/>
            <a:r>
              <a:rPr lang="en-US" u="sng" smtClean="0"/>
              <a:t>6.02 Contracts </a:t>
            </a:r>
            <a:r>
              <a:rPr lang="en-US" u="sng" dirty="0" smtClean="0"/>
              <a:t>and professional standards for healthcare worker</a:t>
            </a:r>
            <a:endParaRPr lang="en-US" u="sng" dirty="0"/>
          </a:p>
        </p:txBody>
      </p:sp>
      <p:pic>
        <p:nvPicPr>
          <p:cNvPr id="3" name="Picture 2"/>
          <p:cNvPicPr>
            <a:picLocks noChangeAspect="1"/>
          </p:cNvPicPr>
          <p:nvPr/>
        </p:nvPicPr>
        <p:blipFill>
          <a:blip r:embed="rId2"/>
          <a:stretch>
            <a:fillRect/>
          </a:stretch>
        </p:blipFill>
        <p:spPr>
          <a:xfrm>
            <a:off x="1582615" y="195385"/>
            <a:ext cx="6174154" cy="3527062"/>
          </a:xfrm>
          <a:prstGeom prst="rect">
            <a:avLst/>
          </a:prstGeom>
        </p:spPr>
      </p:pic>
    </p:spTree>
    <p:extLst>
      <p:ext uri="{BB962C8B-B14F-4D97-AF65-F5344CB8AC3E}">
        <p14:creationId xmlns:p14="http://schemas.microsoft.com/office/powerpoint/2010/main" val="14899286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35070"/>
            <a:ext cx="8666042" cy="1030441"/>
          </a:xfrm>
        </p:spPr>
        <p:txBody>
          <a:bodyPr>
            <a:normAutofit fontScale="90000"/>
          </a:bodyPr>
          <a:lstStyle/>
          <a:p>
            <a:pPr algn="ctr"/>
            <a:r>
              <a:rPr lang="en-US" sz="3200" u="sng" dirty="0"/>
              <a:t/>
            </a:r>
            <a:br>
              <a:rPr lang="en-US" sz="3200" u="sng" dirty="0"/>
            </a:br>
            <a:r>
              <a:rPr lang="en-US" sz="3200" u="sng" dirty="0" smtClean="0">
                <a:solidFill>
                  <a:srgbClr val="FF0000"/>
                </a:solidFill>
              </a:rPr>
              <a:t>*</a:t>
            </a:r>
            <a:r>
              <a:rPr lang="en-US" sz="3200" u="sng" dirty="0" smtClean="0"/>
              <a:t>principles to follow with health care records </a:t>
            </a:r>
            <a:br>
              <a:rPr lang="en-US" sz="3200" u="sng" dirty="0" smtClean="0"/>
            </a:br>
            <a:endParaRPr lang="en-US" sz="3200" u="sng" dirty="0"/>
          </a:p>
        </p:txBody>
      </p:sp>
      <p:sp>
        <p:nvSpPr>
          <p:cNvPr id="3" name="Content Placeholder 2"/>
          <p:cNvSpPr>
            <a:spLocks noGrp="1"/>
          </p:cNvSpPr>
          <p:nvPr>
            <p:ph idx="1"/>
          </p:nvPr>
        </p:nvSpPr>
        <p:spPr>
          <a:xfrm>
            <a:off x="865877" y="1514014"/>
            <a:ext cx="7702480" cy="2240038"/>
          </a:xfrm>
        </p:spPr>
        <p:txBody>
          <a:bodyPr>
            <a:normAutofit/>
          </a:bodyPr>
          <a:lstStyle/>
          <a:p>
            <a:r>
              <a:rPr lang="en-US" sz="2800" u="sng" dirty="0" smtClean="0"/>
              <a:t>DO NOT ERASE MISTAKES on the medical record! </a:t>
            </a:r>
          </a:p>
          <a:p>
            <a:endParaRPr lang="en-US" sz="2800" u="sng" dirty="0"/>
          </a:p>
          <a:p>
            <a:r>
              <a:rPr lang="en-US" sz="2800" dirty="0" smtClean="0"/>
              <a:t>write the correct information, initial it and date it.</a:t>
            </a:r>
            <a:endParaRPr lang="en-US" sz="2800" dirty="0"/>
          </a:p>
        </p:txBody>
      </p:sp>
      <p:sp>
        <p:nvSpPr>
          <p:cNvPr id="4" name="TextBox 3"/>
          <p:cNvSpPr txBox="1"/>
          <p:nvPr/>
        </p:nvSpPr>
        <p:spPr>
          <a:xfrm>
            <a:off x="167460" y="3419506"/>
            <a:ext cx="8568357" cy="584776"/>
          </a:xfrm>
          <a:prstGeom prst="rect">
            <a:avLst/>
          </a:prstGeom>
          <a:noFill/>
        </p:spPr>
        <p:txBody>
          <a:bodyPr wrap="square" rtlCol="0">
            <a:spAutoFit/>
          </a:bodyPr>
          <a:lstStyle/>
          <a:p>
            <a:pPr algn="ctr"/>
            <a:r>
              <a:rPr lang="en-US" sz="3200" dirty="0" smtClean="0">
                <a:solidFill>
                  <a:schemeClr val="bg1"/>
                </a:solidFill>
                <a:latin typeface="Apple Chancery"/>
                <a:cs typeface="Apple Chancery"/>
              </a:rPr>
              <a:t>Patient ate half of her </a:t>
            </a:r>
            <a:r>
              <a:rPr lang="en-US" sz="3200" strike="sngStrike" dirty="0" smtClean="0">
                <a:solidFill>
                  <a:schemeClr val="bg1"/>
                </a:solidFill>
                <a:latin typeface="Apple Chancery"/>
                <a:cs typeface="Apple Chancery"/>
              </a:rPr>
              <a:t>apple</a:t>
            </a:r>
            <a:r>
              <a:rPr lang="en-US" sz="3200" dirty="0" smtClean="0">
                <a:solidFill>
                  <a:schemeClr val="bg1"/>
                </a:solidFill>
                <a:latin typeface="Apple Chancery"/>
                <a:cs typeface="Apple Chancery"/>
              </a:rPr>
              <a:t> for breakfast.</a:t>
            </a:r>
            <a:endParaRPr lang="en-US" sz="3200" dirty="0">
              <a:solidFill>
                <a:schemeClr val="bg1"/>
              </a:solidFill>
              <a:latin typeface="Apple Chancery"/>
              <a:cs typeface="Apple Chancery"/>
            </a:endParaRPr>
          </a:p>
        </p:txBody>
      </p:sp>
      <p:sp>
        <p:nvSpPr>
          <p:cNvPr id="5" name="TextBox 4"/>
          <p:cNvSpPr txBox="1"/>
          <p:nvPr/>
        </p:nvSpPr>
        <p:spPr>
          <a:xfrm>
            <a:off x="2987574" y="3512408"/>
            <a:ext cx="5388347" cy="584776"/>
          </a:xfrm>
          <a:prstGeom prst="rect">
            <a:avLst/>
          </a:prstGeom>
          <a:noFill/>
        </p:spPr>
        <p:txBody>
          <a:bodyPr wrap="square" rtlCol="0">
            <a:spAutoFit/>
          </a:bodyPr>
          <a:lstStyle/>
          <a:p>
            <a:pPr algn="ctr"/>
            <a:r>
              <a:rPr lang="en-US" sz="3200" dirty="0" smtClean="0">
                <a:solidFill>
                  <a:srgbClr val="000000"/>
                </a:solidFill>
                <a:latin typeface="Apple Chancery"/>
                <a:cs typeface="Apple Chancery"/>
              </a:rPr>
              <a:t>Ex.:   orange   </a:t>
            </a:r>
            <a:r>
              <a:rPr lang="en-US" sz="2400" dirty="0" smtClean="0">
                <a:solidFill>
                  <a:srgbClr val="000000"/>
                </a:solidFill>
                <a:latin typeface="Apple Chancery"/>
                <a:cs typeface="Apple Chancery"/>
              </a:rPr>
              <a:t>K.H. </a:t>
            </a:r>
            <a:r>
              <a:rPr lang="en-US" sz="2400" dirty="0" smtClean="0">
                <a:solidFill>
                  <a:srgbClr val="000000"/>
                </a:solidFill>
              </a:rPr>
              <a:t>4/15/14</a:t>
            </a:r>
            <a:r>
              <a:rPr lang="en-US" sz="2800" dirty="0" smtClean="0">
                <a:solidFill>
                  <a:srgbClr val="000000"/>
                </a:solidFill>
              </a:rPr>
              <a:t> </a:t>
            </a:r>
            <a:endParaRPr lang="en-US" sz="2800" dirty="0">
              <a:solidFill>
                <a:srgbClr val="000000"/>
              </a:solidFill>
            </a:endParaRPr>
          </a:p>
        </p:txBody>
      </p:sp>
      <p:sp>
        <p:nvSpPr>
          <p:cNvPr id="6" name="Rectangle 5"/>
          <p:cNvSpPr/>
          <p:nvPr/>
        </p:nvSpPr>
        <p:spPr>
          <a:xfrm>
            <a:off x="1510412" y="4925973"/>
            <a:ext cx="5509571" cy="1107996"/>
          </a:xfrm>
          <a:prstGeom prst="rect">
            <a:avLst/>
          </a:prstGeom>
          <a:noFill/>
        </p:spPr>
        <p:txBody>
          <a:bodyPr wrap="square" lIns="91440" tIns="45720" rIns="91440" bIns="45720">
            <a:spAutoFit/>
            <a:scene3d>
              <a:camera prst="obliqueTopLeft"/>
              <a:lightRig rig="threePt" dir="t"/>
            </a:scene3d>
          </a:bodyPr>
          <a:lstStyle/>
          <a:p>
            <a:pPr algn="ctr"/>
            <a:r>
              <a:rPr lang="en-US" sz="6600" b="1" dirty="0" smtClean="0">
                <a:ln w="1905"/>
                <a:solidFill>
                  <a:srgbClr val="FF0000"/>
                </a:solidFill>
                <a:effectLst>
                  <a:glow rad="228600">
                    <a:schemeClr val="accent3">
                      <a:satMod val="175000"/>
                      <a:alpha val="40000"/>
                    </a:schemeClr>
                  </a:glow>
                  <a:outerShdw blurRad="60007" dist="310007" dir="7680000" sy="30000" kx="1300200" algn="ctr" rotWithShape="0">
                    <a:prstClr val="black">
                      <a:alpha val="32000"/>
                    </a:prstClr>
                  </a:outerShdw>
                </a:effectLst>
                <a:latin typeface="Apple Symbols"/>
                <a:cs typeface="Apple Symbols"/>
              </a:rPr>
              <a:t>DO</a:t>
            </a:r>
            <a:r>
              <a:rPr lang="en-US" sz="6600" b="1" dirty="0" smtClean="0">
                <a:ln w="19050">
                  <a:solidFill>
                    <a:schemeClr val="tx2">
                      <a:tint val="1000"/>
                    </a:schemeClr>
                  </a:solidFill>
                  <a:prstDash val="solid"/>
                </a:ln>
                <a:solidFill>
                  <a:srgbClr val="FF0000"/>
                </a:solidFill>
                <a:effectLst>
                  <a:outerShdw blurRad="60007" dist="310007" dir="7680000" sy="30000" kx="1300200" algn="ctr" rotWithShape="0">
                    <a:prstClr val="black">
                      <a:alpha val="32000"/>
                    </a:prstClr>
                  </a:outerShdw>
                </a:effectLst>
                <a:latin typeface="Apple Symbols"/>
                <a:cs typeface="Apple Symbols"/>
              </a:rPr>
              <a:t> </a:t>
            </a:r>
            <a:r>
              <a:rPr lang="en-US" sz="6600" b="1" dirty="0" smtClean="0">
                <a:ln w="1905"/>
                <a:solidFill>
                  <a:srgbClr val="FF0000"/>
                </a:solidFill>
                <a:effectLst>
                  <a:glow rad="228600">
                    <a:schemeClr val="accent3">
                      <a:satMod val="175000"/>
                      <a:alpha val="40000"/>
                    </a:schemeClr>
                  </a:glow>
                  <a:outerShdw blurRad="60007" dist="310007" dir="7680000" sy="30000" kx="1300200" algn="ctr" rotWithShape="0">
                    <a:prstClr val="black">
                      <a:alpha val="32000"/>
                    </a:prstClr>
                  </a:outerShdw>
                </a:effectLst>
                <a:latin typeface="Apple Symbols"/>
                <a:cs typeface="Apple Symbols"/>
              </a:rPr>
              <a:t>NOT</a:t>
            </a:r>
            <a:r>
              <a:rPr lang="en-US" sz="6600" b="1" dirty="0" smtClean="0">
                <a:ln w="19050">
                  <a:solidFill>
                    <a:schemeClr val="tx2">
                      <a:tint val="1000"/>
                    </a:schemeClr>
                  </a:solidFill>
                  <a:prstDash val="solid"/>
                </a:ln>
                <a:solidFill>
                  <a:srgbClr val="FF0000"/>
                </a:solidFill>
                <a:effectLst>
                  <a:outerShdw blurRad="60007" dist="310007" dir="7680000" sy="30000" kx="1300200" algn="ctr" rotWithShape="0">
                    <a:prstClr val="black">
                      <a:alpha val="32000"/>
                    </a:prstClr>
                  </a:outerShdw>
                </a:effectLst>
                <a:latin typeface="Apple Symbols"/>
                <a:cs typeface="Apple Symbols"/>
              </a:rPr>
              <a:t> </a:t>
            </a:r>
            <a:r>
              <a:rPr lang="en-US" sz="6600" b="1" dirty="0" smtClean="0">
                <a:ln w="1905"/>
                <a:solidFill>
                  <a:srgbClr val="FF0000"/>
                </a:solidFill>
                <a:effectLst>
                  <a:glow rad="228600">
                    <a:schemeClr val="accent3">
                      <a:satMod val="175000"/>
                      <a:alpha val="40000"/>
                    </a:schemeClr>
                  </a:glow>
                  <a:outerShdw blurRad="60007" dist="310007" dir="7680000" sy="30000" kx="1300200" algn="ctr" rotWithShape="0">
                    <a:prstClr val="black">
                      <a:alpha val="32000"/>
                    </a:prstClr>
                  </a:outerShdw>
                </a:effectLst>
                <a:latin typeface="Apple Symbols"/>
                <a:cs typeface="Apple Symbols"/>
              </a:rPr>
              <a:t>ERASE!</a:t>
            </a:r>
            <a:endParaRPr lang="en-US" sz="6600" b="1" dirty="0">
              <a:ln w="1905"/>
              <a:solidFill>
                <a:srgbClr val="FF0000"/>
              </a:solidFill>
              <a:effectLst>
                <a:glow rad="228600">
                  <a:schemeClr val="accent3">
                    <a:satMod val="175000"/>
                    <a:alpha val="40000"/>
                  </a:schemeClr>
                </a:glow>
                <a:outerShdw blurRad="60007" dist="310007" dir="7680000" sy="30000" kx="1300200" algn="ctr" rotWithShape="0">
                  <a:prstClr val="black">
                    <a:alpha val="32000"/>
                  </a:prstClr>
                </a:outerShdw>
              </a:effectLst>
              <a:latin typeface="Apple Symbols"/>
              <a:cs typeface="Apple Symbols"/>
            </a:endParaRPr>
          </a:p>
        </p:txBody>
      </p:sp>
      <p:sp>
        <p:nvSpPr>
          <p:cNvPr id="7" name="TextBox 6"/>
          <p:cNvSpPr txBox="1"/>
          <p:nvPr/>
        </p:nvSpPr>
        <p:spPr>
          <a:xfrm>
            <a:off x="0" y="4041251"/>
            <a:ext cx="8568357" cy="584776"/>
          </a:xfrm>
          <a:prstGeom prst="rect">
            <a:avLst/>
          </a:prstGeom>
          <a:noFill/>
        </p:spPr>
        <p:txBody>
          <a:bodyPr wrap="square" rtlCol="0">
            <a:spAutoFit/>
          </a:bodyPr>
          <a:lstStyle/>
          <a:p>
            <a:pPr algn="ctr"/>
            <a:r>
              <a:rPr lang="en-US" sz="3200" dirty="0" smtClean="0">
                <a:latin typeface="Apple Chancery"/>
                <a:cs typeface="Apple Chancery"/>
              </a:rPr>
              <a:t>Patient ate half of her </a:t>
            </a:r>
            <a:r>
              <a:rPr lang="en-US" sz="3200" strike="sngStrike" dirty="0" smtClean="0">
                <a:latin typeface="Apple Chancery"/>
                <a:cs typeface="Apple Chancery"/>
              </a:rPr>
              <a:t>apple</a:t>
            </a:r>
            <a:r>
              <a:rPr lang="en-US" sz="3200" dirty="0" smtClean="0">
                <a:latin typeface="Apple Chancery"/>
                <a:cs typeface="Apple Chancery"/>
              </a:rPr>
              <a:t> for breakfast.</a:t>
            </a:r>
            <a:endParaRPr lang="en-US" sz="3200" dirty="0">
              <a:latin typeface="Apple Chancery"/>
              <a:cs typeface="Apple Chancery"/>
            </a:endParaRPr>
          </a:p>
        </p:txBody>
      </p:sp>
      <p:sp>
        <p:nvSpPr>
          <p:cNvPr id="8" name="TextBox 7"/>
          <p:cNvSpPr txBox="1"/>
          <p:nvPr/>
        </p:nvSpPr>
        <p:spPr>
          <a:xfrm>
            <a:off x="527356" y="2119200"/>
            <a:ext cx="8208461" cy="523220"/>
          </a:xfrm>
          <a:prstGeom prst="rect">
            <a:avLst/>
          </a:prstGeom>
          <a:noFill/>
        </p:spPr>
        <p:txBody>
          <a:bodyPr wrap="square" rtlCol="0">
            <a:spAutoFit/>
          </a:bodyPr>
          <a:lstStyle/>
          <a:p>
            <a:r>
              <a:rPr lang="en-US" sz="2800" u="sng" dirty="0" smtClean="0"/>
              <a:t>To correct an error- cross out errors with a single line,</a:t>
            </a:r>
            <a:endParaRPr lang="en-US" sz="2800" dirty="0"/>
          </a:p>
        </p:txBody>
      </p:sp>
    </p:spTree>
    <p:extLst>
      <p:ext uri="{BB962C8B-B14F-4D97-AF65-F5344CB8AC3E}">
        <p14:creationId xmlns:p14="http://schemas.microsoft.com/office/powerpoint/2010/main" val="26830236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35070"/>
            <a:ext cx="8666042" cy="1030441"/>
          </a:xfrm>
        </p:spPr>
        <p:txBody>
          <a:bodyPr>
            <a:normAutofit fontScale="90000"/>
          </a:bodyPr>
          <a:lstStyle/>
          <a:p>
            <a:pPr algn="ctr"/>
            <a:r>
              <a:rPr lang="en-US" sz="3200" u="sng" dirty="0"/>
              <a:t/>
            </a:r>
            <a:br>
              <a:rPr lang="en-US" sz="3200" u="sng" dirty="0"/>
            </a:br>
            <a:r>
              <a:rPr lang="en-US" sz="3200" u="sng" dirty="0" smtClean="0">
                <a:solidFill>
                  <a:srgbClr val="FF0000"/>
                </a:solidFill>
              </a:rPr>
              <a:t>*</a:t>
            </a:r>
            <a:r>
              <a:rPr lang="en-US" sz="3200" u="sng" dirty="0" smtClean="0"/>
              <a:t>principles to follow with health care records </a:t>
            </a:r>
            <a:br>
              <a:rPr lang="en-US" sz="3200" u="sng" dirty="0" smtClean="0"/>
            </a:br>
            <a:endParaRPr lang="en-US" sz="3200" u="sng" dirty="0"/>
          </a:p>
        </p:txBody>
      </p:sp>
      <p:sp>
        <p:nvSpPr>
          <p:cNvPr id="3" name="Content Placeholder 2"/>
          <p:cNvSpPr>
            <a:spLocks noGrp="1"/>
          </p:cNvSpPr>
          <p:nvPr>
            <p:ph idx="1"/>
          </p:nvPr>
        </p:nvSpPr>
        <p:spPr>
          <a:xfrm>
            <a:off x="265145" y="1396397"/>
            <a:ext cx="8568357" cy="1475233"/>
          </a:xfrm>
        </p:spPr>
        <p:txBody>
          <a:bodyPr>
            <a:normAutofit/>
          </a:bodyPr>
          <a:lstStyle/>
          <a:p>
            <a:r>
              <a:rPr lang="en-US" sz="2800" u="sng" dirty="0" smtClean="0"/>
              <a:t>STORE RECORDS </a:t>
            </a:r>
            <a:r>
              <a:rPr lang="en-US" sz="2800" dirty="0" smtClean="0"/>
              <a:t>in a locked/secured area for the amount of time that state law requires; limit access to computerized records.</a:t>
            </a:r>
            <a:endParaRPr lang="en-US" sz="2800" dirty="0"/>
          </a:p>
        </p:txBody>
      </p:sp>
      <p:pic>
        <p:nvPicPr>
          <p:cNvPr id="5" name="Picture 4"/>
          <p:cNvPicPr>
            <a:picLocks noChangeAspect="1"/>
          </p:cNvPicPr>
          <p:nvPr/>
        </p:nvPicPr>
        <p:blipFill>
          <a:blip r:embed="rId2"/>
          <a:stretch>
            <a:fillRect/>
          </a:stretch>
        </p:blipFill>
        <p:spPr>
          <a:xfrm>
            <a:off x="4700662" y="2871630"/>
            <a:ext cx="3733800" cy="3810000"/>
          </a:xfrm>
          <a:prstGeom prst="rect">
            <a:avLst/>
          </a:prstGeom>
        </p:spPr>
      </p:pic>
    </p:spTree>
    <p:extLst>
      <p:ext uri="{BB962C8B-B14F-4D97-AF65-F5344CB8AC3E}">
        <p14:creationId xmlns:p14="http://schemas.microsoft.com/office/powerpoint/2010/main" val="1874453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35070"/>
            <a:ext cx="8666042" cy="1030441"/>
          </a:xfrm>
        </p:spPr>
        <p:txBody>
          <a:bodyPr>
            <a:normAutofit fontScale="90000"/>
          </a:bodyPr>
          <a:lstStyle/>
          <a:p>
            <a:pPr algn="ctr"/>
            <a:r>
              <a:rPr lang="en-US" sz="3200" u="sng" dirty="0"/>
              <a:t/>
            </a:r>
            <a:br>
              <a:rPr lang="en-US" sz="3200" u="sng" dirty="0"/>
            </a:br>
            <a:r>
              <a:rPr lang="en-US" sz="3200" u="sng" dirty="0" smtClean="0">
                <a:solidFill>
                  <a:srgbClr val="FF0000"/>
                </a:solidFill>
              </a:rPr>
              <a:t>*</a:t>
            </a:r>
            <a:r>
              <a:rPr lang="en-US" sz="3200" u="sng" dirty="0" smtClean="0"/>
              <a:t>principles to follow with health care records </a:t>
            </a:r>
            <a:br>
              <a:rPr lang="en-US" sz="3200" u="sng" dirty="0" smtClean="0"/>
            </a:br>
            <a:endParaRPr lang="en-US" sz="3200" u="sng" dirty="0"/>
          </a:p>
        </p:txBody>
      </p:sp>
      <p:sp>
        <p:nvSpPr>
          <p:cNvPr id="3" name="Content Placeholder 2"/>
          <p:cNvSpPr>
            <a:spLocks noGrp="1"/>
          </p:cNvSpPr>
          <p:nvPr>
            <p:ph idx="1"/>
          </p:nvPr>
        </p:nvSpPr>
        <p:spPr>
          <a:xfrm>
            <a:off x="265145" y="1353106"/>
            <a:ext cx="8568357" cy="1159110"/>
          </a:xfrm>
        </p:spPr>
        <p:txBody>
          <a:bodyPr>
            <a:normAutofit/>
          </a:bodyPr>
          <a:lstStyle/>
          <a:p>
            <a:pPr algn="ctr"/>
            <a:r>
              <a:rPr lang="en-US" sz="2800" u="sng" dirty="0" smtClean="0"/>
              <a:t>DESTROY RECORDS </a:t>
            </a:r>
            <a:r>
              <a:rPr lang="en-US" sz="2800" dirty="0" smtClean="0"/>
              <a:t>by shredding or burning them.</a:t>
            </a:r>
            <a:endParaRPr lang="en-US" sz="2800" dirty="0"/>
          </a:p>
        </p:txBody>
      </p:sp>
      <p:pic>
        <p:nvPicPr>
          <p:cNvPr id="4" name="Picture 3"/>
          <p:cNvPicPr>
            <a:picLocks noChangeAspect="1"/>
          </p:cNvPicPr>
          <p:nvPr/>
        </p:nvPicPr>
        <p:blipFill>
          <a:blip r:embed="rId2"/>
          <a:stretch>
            <a:fillRect/>
          </a:stretch>
        </p:blipFill>
        <p:spPr>
          <a:xfrm>
            <a:off x="608088" y="2079556"/>
            <a:ext cx="3103936" cy="3311460"/>
          </a:xfrm>
          <a:prstGeom prst="rect">
            <a:avLst/>
          </a:prstGeom>
        </p:spPr>
      </p:pic>
      <p:pic>
        <p:nvPicPr>
          <p:cNvPr id="5" name="Picture 4"/>
          <p:cNvPicPr>
            <a:picLocks noChangeAspect="1"/>
          </p:cNvPicPr>
          <p:nvPr/>
        </p:nvPicPr>
        <p:blipFill>
          <a:blip r:embed="rId3"/>
          <a:stretch>
            <a:fillRect/>
          </a:stretch>
        </p:blipFill>
        <p:spPr>
          <a:xfrm>
            <a:off x="5245410" y="2065598"/>
            <a:ext cx="3434587" cy="3311461"/>
          </a:xfrm>
          <a:prstGeom prst="rect">
            <a:avLst/>
          </a:prstGeom>
        </p:spPr>
      </p:pic>
      <p:sp>
        <p:nvSpPr>
          <p:cNvPr id="7" name="Rectangle 6"/>
          <p:cNvSpPr/>
          <p:nvPr/>
        </p:nvSpPr>
        <p:spPr>
          <a:xfrm>
            <a:off x="370853" y="5531019"/>
            <a:ext cx="3103936" cy="923330"/>
          </a:xfrm>
          <a:prstGeom prst="rect">
            <a:avLst/>
          </a:prstGeom>
          <a:noFill/>
        </p:spPr>
        <p:txBody>
          <a:bodyPr wrap="square" lIns="91440" tIns="45720" rIns="91440" bIns="45720">
            <a:sp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Shred</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TextBox 7"/>
          <p:cNvSpPr txBox="1"/>
          <p:nvPr/>
        </p:nvSpPr>
        <p:spPr>
          <a:xfrm>
            <a:off x="4019033" y="5647438"/>
            <a:ext cx="825867" cy="584776"/>
          </a:xfrm>
          <a:prstGeom prst="rect">
            <a:avLst/>
          </a:prstGeom>
          <a:noFill/>
        </p:spPr>
        <p:txBody>
          <a:bodyPr wrap="none" rtlCol="0">
            <a:spAutoFit/>
          </a:bodyPr>
          <a:lstStyle/>
          <a:p>
            <a:r>
              <a:rPr lang="en-US" sz="3200" b="1" dirty="0" smtClean="0">
                <a:solidFill>
                  <a:srgbClr val="000000"/>
                </a:solidFill>
              </a:rPr>
              <a:t>OR</a:t>
            </a:r>
            <a:endParaRPr lang="en-US" sz="3200" b="1" dirty="0">
              <a:solidFill>
                <a:srgbClr val="000000"/>
              </a:solidFill>
            </a:endParaRPr>
          </a:p>
        </p:txBody>
      </p:sp>
      <p:sp>
        <p:nvSpPr>
          <p:cNvPr id="9" name="Rectangle 8"/>
          <p:cNvSpPr/>
          <p:nvPr/>
        </p:nvSpPr>
        <p:spPr>
          <a:xfrm>
            <a:off x="5899698" y="5531019"/>
            <a:ext cx="2277712" cy="923330"/>
          </a:xfrm>
          <a:prstGeom prst="rect">
            <a:avLst/>
          </a:prstGeom>
          <a:no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BURN</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12837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35070"/>
            <a:ext cx="8666042" cy="1030441"/>
          </a:xfrm>
        </p:spPr>
        <p:txBody>
          <a:bodyPr>
            <a:normAutofit fontScale="90000"/>
          </a:bodyPr>
          <a:lstStyle/>
          <a:p>
            <a:pPr algn="ctr"/>
            <a:r>
              <a:rPr lang="en-US" sz="3200" u="sng" dirty="0"/>
              <a:t/>
            </a:r>
            <a:br>
              <a:rPr lang="en-US" sz="3200" u="sng" dirty="0"/>
            </a:br>
            <a:r>
              <a:rPr lang="en-US" sz="3200" u="sng" dirty="0" smtClean="0">
                <a:solidFill>
                  <a:srgbClr val="FF0000"/>
                </a:solidFill>
              </a:rPr>
              <a:t>*</a:t>
            </a:r>
            <a:r>
              <a:rPr lang="en-US" sz="3200" u="sng" dirty="0" smtClean="0"/>
              <a:t>principles to follow with health care records </a:t>
            </a:r>
            <a:br>
              <a:rPr lang="en-US" sz="3200" u="sng" dirty="0" smtClean="0"/>
            </a:br>
            <a:endParaRPr lang="en-US" sz="3200" u="sng" dirty="0"/>
          </a:p>
        </p:txBody>
      </p:sp>
      <p:sp>
        <p:nvSpPr>
          <p:cNvPr id="3" name="Content Placeholder 2"/>
          <p:cNvSpPr>
            <a:spLocks noGrp="1"/>
          </p:cNvSpPr>
          <p:nvPr>
            <p:ph idx="1"/>
          </p:nvPr>
        </p:nvSpPr>
        <p:spPr>
          <a:xfrm>
            <a:off x="265145" y="1165512"/>
            <a:ext cx="8568357" cy="1877060"/>
          </a:xfrm>
          <a:noFill/>
        </p:spPr>
        <p:txBody>
          <a:bodyPr>
            <a:normAutofit lnSpcReduction="10000"/>
          </a:bodyPr>
          <a:lstStyle/>
          <a:p>
            <a:r>
              <a:rPr lang="en-US" sz="3600" u="sng" dirty="0" smtClean="0"/>
              <a:t>HIPAA </a:t>
            </a:r>
            <a:r>
              <a:rPr lang="en-US" sz="2800" u="sng" dirty="0" smtClean="0"/>
              <a:t>(Health Insurance Portability and Accountability Act):  Passed by the federal government in 1996 and established standards to protect health information and maintain confidentiality. </a:t>
            </a:r>
            <a:endParaRPr lang="en-US" sz="2800" u="sng" dirty="0"/>
          </a:p>
        </p:txBody>
      </p:sp>
      <p:pic>
        <p:nvPicPr>
          <p:cNvPr id="4" name="Picture 3"/>
          <p:cNvPicPr>
            <a:picLocks noChangeAspect="1"/>
          </p:cNvPicPr>
          <p:nvPr/>
        </p:nvPicPr>
        <p:blipFill>
          <a:blip r:embed="rId2"/>
          <a:stretch>
            <a:fillRect/>
          </a:stretch>
        </p:blipFill>
        <p:spPr>
          <a:xfrm>
            <a:off x="1441757" y="3245378"/>
            <a:ext cx="6211171" cy="3419937"/>
          </a:xfrm>
          <a:prstGeom prst="rect">
            <a:avLst/>
          </a:prstGeom>
        </p:spPr>
      </p:pic>
    </p:spTree>
    <p:extLst>
      <p:ext uri="{BB962C8B-B14F-4D97-AF65-F5344CB8AC3E}">
        <p14:creationId xmlns:p14="http://schemas.microsoft.com/office/powerpoint/2010/main" val="823671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35070"/>
            <a:ext cx="8666042" cy="1030441"/>
          </a:xfrm>
        </p:spPr>
        <p:txBody>
          <a:bodyPr>
            <a:normAutofit fontScale="90000"/>
          </a:bodyPr>
          <a:lstStyle/>
          <a:p>
            <a:pPr algn="ctr"/>
            <a:r>
              <a:rPr lang="en-US" sz="3200" u="sng" dirty="0"/>
              <a:t/>
            </a:r>
            <a:br>
              <a:rPr lang="en-US" sz="3200" u="sng" dirty="0"/>
            </a:br>
            <a:r>
              <a:rPr lang="en-US" sz="3200" u="sng" dirty="0" smtClean="0">
                <a:solidFill>
                  <a:srgbClr val="FF0000"/>
                </a:solidFill>
              </a:rPr>
              <a:t>*</a:t>
            </a:r>
            <a:r>
              <a:rPr lang="en-US" sz="3200" u="sng" dirty="0" smtClean="0"/>
              <a:t>principles to follow </a:t>
            </a:r>
            <a:br>
              <a:rPr lang="en-US" sz="3200" u="sng" dirty="0" smtClean="0"/>
            </a:br>
            <a:r>
              <a:rPr lang="en-US" sz="3200" u="sng" dirty="0" smtClean="0"/>
              <a:t>with health care records </a:t>
            </a:r>
            <a:br>
              <a:rPr lang="en-US" sz="3200" u="sng" dirty="0" smtClean="0"/>
            </a:br>
            <a:endParaRPr lang="en-US" sz="3200" u="sng" dirty="0"/>
          </a:p>
        </p:txBody>
      </p:sp>
      <p:sp>
        <p:nvSpPr>
          <p:cNvPr id="3" name="Content Placeholder 2"/>
          <p:cNvSpPr>
            <a:spLocks noGrp="1"/>
          </p:cNvSpPr>
          <p:nvPr>
            <p:ph idx="1"/>
          </p:nvPr>
        </p:nvSpPr>
        <p:spPr>
          <a:xfrm>
            <a:off x="265145" y="1165511"/>
            <a:ext cx="8568357" cy="5553757"/>
          </a:xfrm>
        </p:spPr>
        <p:txBody>
          <a:bodyPr>
            <a:normAutofit fontScale="92500"/>
          </a:bodyPr>
          <a:lstStyle/>
          <a:p>
            <a:r>
              <a:rPr lang="en-US" sz="2800" dirty="0" smtClean="0"/>
              <a:t>HIPAA Standards:</a:t>
            </a:r>
          </a:p>
          <a:p>
            <a:pPr lvl="1"/>
            <a:r>
              <a:rPr lang="en-US" sz="2600" dirty="0" smtClean="0"/>
              <a:t>Patients may see and obtain copies of their health records.</a:t>
            </a:r>
          </a:p>
          <a:p>
            <a:pPr lvl="1"/>
            <a:r>
              <a:rPr lang="en-US" sz="2600" dirty="0" smtClean="0"/>
              <a:t>Patients may know how the health care provider uses their medical information.</a:t>
            </a:r>
          </a:p>
          <a:p>
            <a:pPr lvl="1"/>
            <a:r>
              <a:rPr lang="en-US" sz="2600" dirty="0" smtClean="0"/>
              <a:t>Limits are set on how patient information is used.</a:t>
            </a:r>
          </a:p>
          <a:p>
            <a:pPr lvl="1"/>
            <a:r>
              <a:rPr lang="en-US" sz="2600" dirty="0" smtClean="0"/>
              <a:t>Communication is kept confidential.</a:t>
            </a:r>
          </a:p>
          <a:p>
            <a:pPr lvl="1"/>
            <a:r>
              <a:rPr lang="en-US" sz="2600" dirty="0" smtClean="0"/>
              <a:t>Patient is provided information on how to file a complaint if privacy act is violated.</a:t>
            </a:r>
          </a:p>
          <a:p>
            <a:pPr lvl="1"/>
            <a:endParaRPr lang="en-US" sz="2600" dirty="0"/>
          </a:p>
          <a:p>
            <a:pPr marL="468630" lvl="1" indent="0">
              <a:buNone/>
            </a:pPr>
            <a:endParaRPr lang="en-US" sz="2600" dirty="0"/>
          </a:p>
          <a:p>
            <a:pPr marL="468630" lvl="1" indent="0">
              <a:buNone/>
            </a:pPr>
            <a:endParaRPr lang="en-US" sz="2400" dirty="0" smtClean="0"/>
          </a:p>
          <a:p>
            <a:pPr lvl="1"/>
            <a:r>
              <a:rPr lang="en-US" sz="2400" dirty="0" smtClean="0">
                <a:solidFill>
                  <a:schemeClr val="bg1"/>
                </a:solidFill>
              </a:rPr>
              <a:t>Principles vary from state to state. Healthcare workers must learn the standards and know what is legally permitted so they are familiar with their responsibilities. The healthcare worker is liable for their actions.</a:t>
            </a:r>
          </a:p>
          <a:p>
            <a:pPr lvl="1"/>
            <a:endParaRPr lang="en-US" sz="2400" dirty="0"/>
          </a:p>
        </p:txBody>
      </p:sp>
      <p:sp>
        <p:nvSpPr>
          <p:cNvPr id="4" name="TextBox 3"/>
          <p:cNvSpPr txBox="1"/>
          <p:nvPr/>
        </p:nvSpPr>
        <p:spPr>
          <a:xfrm>
            <a:off x="167460" y="4459249"/>
            <a:ext cx="8663414" cy="830997"/>
          </a:xfrm>
          <a:prstGeom prst="rect">
            <a:avLst/>
          </a:prstGeom>
          <a:noFill/>
        </p:spPr>
        <p:txBody>
          <a:bodyPr wrap="square" rtlCol="0">
            <a:spAutoFit/>
          </a:bodyPr>
          <a:lstStyle/>
          <a:p>
            <a:pPr marL="342900" lvl="1" indent="-342900">
              <a:buClr>
                <a:schemeClr val="accent2"/>
              </a:buClr>
              <a:buFont typeface="Wingdings" charset="2"/>
              <a:buChar char="§"/>
            </a:pPr>
            <a:r>
              <a:rPr lang="en-US" sz="2400" u="sng" dirty="0" smtClean="0"/>
              <a:t>Patients have the right to say who has access to their medical information, including family members.</a:t>
            </a:r>
          </a:p>
        </p:txBody>
      </p:sp>
    </p:spTree>
    <p:extLst>
      <p:ext uri="{BB962C8B-B14F-4D97-AF65-F5344CB8AC3E}">
        <p14:creationId xmlns:p14="http://schemas.microsoft.com/office/powerpoint/2010/main" val="3690599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rgbClr val="000000"/>
                </a:solidFill>
              </a:rPr>
              <a:t>Professional standards</a:t>
            </a:r>
            <a:endParaRPr lang="en-US" u="sng" dirty="0">
              <a:solidFill>
                <a:srgbClr val="000000"/>
              </a:solidFill>
            </a:endParaRPr>
          </a:p>
        </p:txBody>
      </p:sp>
      <p:sp>
        <p:nvSpPr>
          <p:cNvPr id="3" name="Content Placeholder 2"/>
          <p:cNvSpPr>
            <a:spLocks noGrp="1"/>
          </p:cNvSpPr>
          <p:nvPr>
            <p:ph idx="1"/>
          </p:nvPr>
        </p:nvSpPr>
        <p:spPr>
          <a:xfrm>
            <a:off x="223280" y="1237326"/>
            <a:ext cx="8791636" cy="1372587"/>
          </a:xfrm>
        </p:spPr>
        <p:txBody>
          <a:bodyPr>
            <a:normAutofit/>
          </a:bodyPr>
          <a:lstStyle/>
          <a:p>
            <a:r>
              <a:rPr lang="en-US" sz="3000" dirty="0" smtClean="0">
                <a:solidFill>
                  <a:srgbClr val="000000"/>
                </a:solidFill>
              </a:rPr>
              <a:t>1. Perform only those procedures for which you have been trained and are legally permitted to do. </a:t>
            </a:r>
            <a:endParaRPr lang="en-US" sz="3000" dirty="0">
              <a:solidFill>
                <a:srgbClr val="000000"/>
              </a:solidFill>
            </a:endParaRPr>
          </a:p>
          <a:p>
            <a:endParaRPr lang="en-US" sz="3000" dirty="0" smtClean="0">
              <a:solidFill>
                <a:srgbClr val="000000"/>
              </a:solidFill>
            </a:endParaRPr>
          </a:p>
          <a:p>
            <a:endParaRPr lang="en-US" sz="3000" dirty="0">
              <a:solidFill>
                <a:srgbClr val="000000"/>
              </a:solidFill>
            </a:endParaRPr>
          </a:p>
          <a:p>
            <a:endParaRPr lang="en-US" sz="3000" dirty="0" smtClean="0">
              <a:solidFill>
                <a:srgbClr val="000000"/>
              </a:solidFill>
            </a:endParaRPr>
          </a:p>
          <a:p>
            <a:endParaRPr lang="en-US" sz="3000" dirty="0" smtClean="0">
              <a:solidFill>
                <a:srgbClr val="000000"/>
              </a:solidFill>
            </a:endParaRPr>
          </a:p>
          <a:p>
            <a:pPr marL="68580" indent="0">
              <a:buNone/>
            </a:pPr>
            <a:endParaRPr lang="en-US" sz="3000" dirty="0" smtClean="0">
              <a:solidFill>
                <a:srgbClr val="000000"/>
              </a:solidFill>
            </a:endParaRPr>
          </a:p>
        </p:txBody>
      </p:sp>
      <p:pic>
        <p:nvPicPr>
          <p:cNvPr id="4" name="Picture 3"/>
          <p:cNvPicPr>
            <a:picLocks noChangeAspect="1"/>
          </p:cNvPicPr>
          <p:nvPr/>
        </p:nvPicPr>
        <p:blipFill>
          <a:blip r:embed="rId2"/>
          <a:stretch>
            <a:fillRect/>
          </a:stretch>
        </p:blipFill>
        <p:spPr>
          <a:xfrm>
            <a:off x="1638805" y="2609913"/>
            <a:ext cx="5603830" cy="3480466"/>
          </a:xfrm>
          <a:prstGeom prst="rect">
            <a:avLst/>
          </a:prstGeom>
        </p:spPr>
      </p:pic>
    </p:spTree>
    <p:extLst>
      <p:ext uri="{BB962C8B-B14F-4D97-AF65-F5344CB8AC3E}">
        <p14:creationId xmlns:p14="http://schemas.microsoft.com/office/powerpoint/2010/main" val="18813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rgbClr val="000000"/>
                </a:solidFill>
              </a:rPr>
              <a:t>Professional standards</a:t>
            </a:r>
            <a:endParaRPr lang="en-US" u="sng" dirty="0">
              <a:solidFill>
                <a:srgbClr val="000000"/>
              </a:solidFill>
            </a:endParaRPr>
          </a:p>
        </p:txBody>
      </p:sp>
      <p:sp>
        <p:nvSpPr>
          <p:cNvPr id="3" name="Content Placeholder 2"/>
          <p:cNvSpPr>
            <a:spLocks noGrp="1"/>
          </p:cNvSpPr>
          <p:nvPr>
            <p:ph idx="1"/>
          </p:nvPr>
        </p:nvSpPr>
        <p:spPr>
          <a:xfrm>
            <a:off x="223280" y="1237326"/>
            <a:ext cx="8791636" cy="1163236"/>
          </a:xfrm>
        </p:spPr>
        <p:txBody>
          <a:bodyPr>
            <a:normAutofit/>
          </a:bodyPr>
          <a:lstStyle/>
          <a:p>
            <a:r>
              <a:rPr lang="en-US" sz="3000" dirty="0">
                <a:solidFill>
                  <a:srgbClr val="000000"/>
                </a:solidFill>
              </a:rPr>
              <a:t>2. Use approved, correct methods while performing any procedure.</a:t>
            </a:r>
          </a:p>
          <a:p>
            <a:pPr marL="68580" indent="0">
              <a:buNone/>
            </a:pPr>
            <a:endParaRPr lang="en-US" sz="3000" dirty="0" smtClean="0">
              <a:solidFill>
                <a:srgbClr val="000000"/>
              </a:solidFill>
            </a:endParaRPr>
          </a:p>
          <a:p>
            <a:endParaRPr lang="en-US" sz="3000" dirty="0">
              <a:solidFill>
                <a:srgbClr val="000000"/>
              </a:solidFill>
            </a:endParaRPr>
          </a:p>
          <a:p>
            <a:endParaRPr lang="en-US" sz="3000" dirty="0" smtClean="0">
              <a:solidFill>
                <a:srgbClr val="000000"/>
              </a:solidFill>
            </a:endParaRPr>
          </a:p>
          <a:p>
            <a:pPr marL="68580" indent="0">
              <a:buNone/>
            </a:pPr>
            <a:endParaRPr lang="en-US" sz="3000" dirty="0" smtClean="0">
              <a:solidFill>
                <a:srgbClr val="000000"/>
              </a:solidFill>
            </a:endParaRPr>
          </a:p>
        </p:txBody>
      </p:sp>
      <p:pic>
        <p:nvPicPr>
          <p:cNvPr id="4" name="Picture 3"/>
          <p:cNvPicPr>
            <a:picLocks noChangeAspect="1"/>
          </p:cNvPicPr>
          <p:nvPr/>
        </p:nvPicPr>
        <p:blipFill>
          <a:blip r:embed="rId2"/>
          <a:stretch>
            <a:fillRect/>
          </a:stretch>
        </p:blipFill>
        <p:spPr>
          <a:xfrm>
            <a:off x="3092631" y="2400562"/>
            <a:ext cx="5587365" cy="4089329"/>
          </a:xfrm>
          <a:prstGeom prst="rect">
            <a:avLst/>
          </a:prstGeom>
        </p:spPr>
      </p:pic>
    </p:spTree>
    <p:extLst>
      <p:ext uri="{BB962C8B-B14F-4D97-AF65-F5344CB8AC3E}">
        <p14:creationId xmlns:p14="http://schemas.microsoft.com/office/powerpoint/2010/main" val="4081271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chemeClr val="bg1"/>
                </a:solidFill>
              </a:rPr>
              <a:t>Professional standards</a:t>
            </a:r>
            <a:endParaRPr lang="en-US" u="sng" dirty="0">
              <a:solidFill>
                <a:schemeClr val="bg1"/>
              </a:solidFill>
            </a:endParaRPr>
          </a:p>
        </p:txBody>
      </p:sp>
      <p:sp>
        <p:nvSpPr>
          <p:cNvPr id="3" name="Content Placeholder 2"/>
          <p:cNvSpPr>
            <a:spLocks noGrp="1"/>
          </p:cNvSpPr>
          <p:nvPr>
            <p:ph idx="1"/>
          </p:nvPr>
        </p:nvSpPr>
        <p:spPr>
          <a:xfrm>
            <a:off x="223280" y="1237326"/>
            <a:ext cx="8791636" cy="1219063"/>
          </a:xfrm>
        </p:spPr>
        <p:txBody>
          <a:bodyPr>
            <a:normAutofit/>
          </a:bodyPr>
          <a:lstStyle/>
          <a:p>
            <a:r>
              <a:rPr lang="en-US" sz="3000" dirty="0">
                <a:solidFill>
                  <a:srgbClr val="000000"/>
                </a:solidFill>
              </a:rPr>
              <a:t>3</a:t>
            </a:r>
            <a:r>
              <a:rPr lang="en-US" sz="3000" dirty="0" smtClean="0">
                <a:solidFill>
                  <a:srgbClr val="000000"/>
                </a:solidFill>
              </a:rPr>
              <a:t>. Obtain proper authorization before performing any procedure. </a:t>
            </a:r>
            <a:endParaRPr lang="en-US" sz="3000" dirty="0">
              <a:solidFill>
                <a:srgbClr val="000000"/>
              </a:solidFill>
            </a:endParaRPr>
          </a:p>
          <a:p>
            <a:endParaRPr lang="en-US" sz="3000" dirty="0" smtClean="0">
              <a:solidFill>
                <a:srgbClr val="000000"/>
              </a:solidFill>
            </a:endParaRPr>
          </a:p>
          <a:p>
            <a:endParaRPr lang="en-US" sz="3000" dirty="0">
              <a:solidFill>
                <a:srgbClr val="000000"/>
              </a:solidFill>
            </a:endParaRPr>
          </a:p>
          <a:p>
            <a:pPr marL="68580" indent="0">
              <a:buNone/>
            </a:pPr>
            <a:endParaRPr lang="en-US" sz="3000" dirty="0" smtClean="0">
              <a:solidFill>
                <a:srgbClr val="000000"/>
              </a:solidFill>
            </a:endParaRPr>
          </a:p>
          <a:p>
            <a:endParaRPr lang="en-US" sz="3000" dirty="0" smtClean="0">
              <a:solidFill>
                <a:srgbClr val="000000"/>
              </a:solidFill>
            </a:endParaRPr>
          </a:p>
          <a:p>
            <a:pPr marL="68580" indent="0">
              <a:buNone/>
            </a:pPr>
            <a:endParaRPr lang="en-US" sz="2800" dirty="0" smtClean="0">
              <a:solidFill>
                <a:srgbClr val="000000"/>
              </a:solidFill>
            </a:endParaRPr>
          </a:p>
        </p:txBody>
      </p:sp>
      <p:pic>
        <p:nvPicPr>
          <p:cNvPr id="4" name="Picture 3"/>
          <p:cNvPicPr>
            <a:picLocks noChangeAspect="1"/>
          </p:cNvPicPr>
          <p:nvPr/>
        </p:nvPicPr>
        <p:blipFill>
          <a:blip r:embed="rId2"/>
          <a:stretch>
            <a:fillRect/>
          </a:stretch>
        </p:blipFill>
        <p:spPr>
          <a:xfrm>
            <a:off x="2540000" y="2937800"/>
            <a:ext cx="4064000" cy="3048000"/>
          </a:xfrm>
          <a:prstGeom prst="rect">
            <a:avLst/>
          </a:prstGeom>
        </p:spPr>
      </p:pic>
    </p:spTree>
    <p:extLst>
      <p:ext uri="{BB962C8B-B14F-4D97-AF65-F5344CB8AC3E}">
        <p14:creationId xmlns:p14="http://schemas.microsoft.com/office/powerpoint/2010/main" val="2811140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chemeClr val="bg1"/>
                </a:solidFill>
              </a:rPr>
              <a:t>Professional standards</a:t>
            </a:r>
            <a:endParaRPr lang="en-US" u="sng" dirty="0">
              <a:solidFill>
                <a:schemeClr val="bg1"/>
              </a:solidFill>
            </a:endParaRPr>
          </a:p>
        </p:txBody>
      </p:sp>
      <p:sp>
        <p:nvSpPr>
          <p:cNvPr id="3" name="Content Placeholder 2"/>
          <p:cNvSpPr>
            <a:spLocks noGrp="1"/>
          </p:cNvSpPr>
          <p:nvPr>
            <p:ph idx="1"/>
          </p:nvPr>
        </p:nvSpPr>
        <p:spPr>
          <a:xfrm>
            <a:off x="223280" y="568043"/>
            <a:ext cx="8791636" cy="4305705"/>
          </a:xfrm>
        </p:spPr>
        <p:txBody>
          <a:bodyPr>
            <a:normAutofit/>
          </a:bodyPr>
          <a:lstStyle/>
          <a:p>
            <a:pPr marL="68580" indent="0">
              <a:buNone/>
            </a:pPr>
            <a:r>
              <a:rPr lang="en-US" sz="2800" dirty="0">
                <a:solidFill>
                  <a:srgbClr val="000000"/>
                </a:solidFill>
              </a:rPr>
              <a:t>4. </a:t>
            </a:r>
            <a:r>
              <a:rPr lang="en-US" sz="2800" u="sng" dirty="0">
                <a:solidFill>
                  <a:srgbClr val="FF0000"/>
                </a:solidFill>
              </a:rPr>
              <a:t>*</a:t>
            </a:r>
            <a:r>
              <a:rPr lang="en-US" sz="2800" u="sng" dirty="0">
                <a:solidFill>
                  <a:srgbClr val="000000"/>
                </a:solidFill>
              </a:rPr>
              <a:t>Identify the patient and obtain the patient’s consent before performing any procedure. </a:t>
            </a:r>
            <a:endParaRPr lang="en-US" sz="2800" u="sng" dirty="0" smtClean="0">
              <a:solidFill>
                <a:srgbClr val="000000"/>
              </a:solidFill>
            </a:endParaRPr>
          </a:p>
          <a:p>
            <a:pPr marL="68580" indent="0">
              <a:buNone/>
            </a:pPr>
            <a:endParaRPr lang="en-US" sz="2800" u="sng" dirty="0">
              <a:solidFill>
                <a:srgbClr val="000000"/>
              </a:solidFill>
            </a:endParaRPr>
          </a:p>
          <a:p>
            <a:pPr marL="68580" indent="0">
              <a:buNone/>
            </a:pPr>
            <a:endParaRPr lang="en-US" sz="2800" u="sng" dirty="0" smtClean="0">
              <a:solidFill>
                <a:srgbClr val="000000"/>
              </a:solidFill>
            </a:endParaRPr>
          </a:p>
          <a:p>
            <a:pPr marL="68580" indent="0">
              <a:buNone/>
            </a:pPr>
            <a:endParaRPr lang="en-US" sz="2800" u="sng" dirty="0" smtClean="0">
              <a:solidFill>
                <a:srgbClr val="000000"/>
              </a:solidFill>
            </a:endParaRPr>
          </a:p>
          <a:p>
            <a:pPr marL="68580" indent="0">
              <a:buNone/>
            </a:pPr>
            <a:r>
              <a:rPr lang="en-US" sz="2800" u="sng" dirty="0" smtClean="0">
                <a:solidFill>
                  <a:srgbClr val="000000"/>
                </a:solidFill>
              </a:rPr>
              <a:t>(</a:t>
            </a:r>
            <a:r>
              <a:rPr lang="en-US" sz="2800" u="sng" dirty="0">
                <a:solidFill>
                  <a:srgbClr val="000000"/>
                </a:solidFill>
              </a:rPr>
              <a:t>If the patient refuses for you to perform a procedure, you should notify your immediate supervisor.)</a:t>
            </a:r>
          </a:p>
          <a:p>
            <a:pPr marL="68580" indent="0">
              <a:buNone/>
            </a:pPr>
            <a:endParaRPr lang="en-US" sz="3000" dirty="0" smtClean="0">
              <a:solidFill>
                <a:srgbClr val="000000"/>
              </a:solidFill>
            </a:endParaRPr>
          </a:p>
          <a:p>
            <a:endParaRPr lang="en-US" sz="3000" dirty="0">
              <a:solidFill>
                <a:srgbClr val="000000"/>
              </a:solidFill>
            </a:endParaRPr>
          </a:p>
          <a:p>
            <a:pPr marL="68580" indent="0">
              <a:buNone/>
            </a:pPr>
            <a:endParaRPr lang="en-US" sz="3000" dirty="0" smtClean="0">
              <a:solidFill>
                <a:srgbClr val="000000"/>
              </a:solidFill>
            </a:endParaRPr>
          </a:p>
          <a:p>
            <a:endParaRPr lang="en-US" sz="3000" dirty="0" smtClean="0">
              <a:solidFill>
                <a:srgbClr val="000000"/>
              </a:solidFill>
            </a:endParaRPr>
          </a:p>
          <a:p>
            <a:endParaRPr lang="en-US" sz="2800" dirty="0" smtClean="0">
              <a:solidFill>
                <a:srgbClr val="000000"/>
              </a:solidFill>
            </a:endParaRPr>
          </a:p>
        </p:txBody>
      </p:sp>
      <p:pic>
        <p:nvPicPr>
          <p:cNvPr id="4" name="Picture 3"/>
          <p:cNvPicPr>
            <a:picLocks noChangeAspect="1"/>
          </p:cNvPicPr>
          <p:nvPr/>
        </p:nvPicPr>
        <p:blipFill>
          <a:blip r:embed="rId2"/>
          <a:stretch>
            <a:fillRect/>
          </a:stretch>
        </p:blipFill>
        <p:spPr>
          <a:xfrm>
            <a:off x="4033486" y="4237809"/>
            <a:ext cx="4674421" cy="2479158"/>
          </a:xfrm>
          <a:prstGeom prst="rect">
            <a:avLst/>
          </a:prstGeom>
        </p:spPr>
      </p:pic>
      <p:sp>
        <p:nvSpPr>
          <p:cNvPr id="5" name="TextBox 4"/>
          <p:cNvSpPr txBox="1"/>
          <p:nvPr/>
        </p:nvSpPr>
        <p:spPr>
          <a:xfrm>
            <a:off x="360439" y="1681787"/>
            <a:ext cx="8347468" cy="1384995"/>
          </a:xfrm>
          <a:prstGeom prst="rect">
            <a:avLst/>
          </a:prstGeom>
          <a:noFill/>
        </p:spPr>
        <p:txBody>
          <a:bodyPr wrap="square" rtlCol="0">
            <a:spAutoFit/>
          </a:bodyPr>
          <a:lstStyle/>
          <a:p>
            <a:r>
              <a:rPr lang="en-US" sz="2800" b="1" u="sng" dirty="0" smtClean="0"/>
              <a:t>The correct way to identify the patient is to check the identification band and state the patient’s name correctly.</a:t>
            </a:r>
            <a:endParaRPr lang="en-US" sz="2800" b="1" u="sng" dirty="0"/>
          </a:p>
        </p:txBody>
      </p:sp>
    </p:spTree>
    <p:extLst>
      <p:ext uri="{BB962C8B-B14F-4D97-AF65-F5344CB8AC3E}">
        <p14:creationId xmlns:p14="http://schemas.microsoft.com/office/powerpoint/2010/main" val="668645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chemeClr val="bg1"/>
                </a:solidFill>
              </a:rPr>
              <a:t>Professional standards</a:t>
            </a:r>
            <a:endParaRPr lang="en-US" u="sng" dirty="0">
              <a:solidFill>
                <a:schemeClr val="bg1"/>
              </a:solidFill>
            </a:endParaRPr>
          </a:p>
        </p:txBody>
      </p:sp>
      <p:sp>
        <p:nvSpPr>
          <p:cNvPr id="3" name="Content Placeholder 2"/>
          <p:cNvSpPr>
            <a:spLocks noGrp="1"/>
          </p:cNvSpPr>
          <p:nvPr>
            <p:ph idx="1"/>
          </p:nvPr>
        </p:nvSpPr>
        <p:spPr>
          <a:xfrm>
            <a:off x="223280" y="1237326"/>
            <a:ext cx="8791636" cy="786403"/>
          </a:xfrm>
        </p:spPr>
        <p:txBody>
          <a:bodyPr>
            <a:normAutofit/>
          </a:bodyPr>
          <a:lstStyle/>
          <a:p>
            <a:r>
              <a:rPr lang="en-US" sz="3000" dirty="0" smtClean="0">
                <a:solidFill>
                  <a:srgbClr val="000000"/>
                </a:solidFill>
              </a:rPr>
              <a:t>5. </a:t>
            </a:r>
            <a:r>
              <a:rPr lang="en-US" sz="3000" u="sng" dirty="0" smtClean="0">
                <a:solidFill>
                  <a:srgbClr val="FF0000"/>
                </a:solidFill>
              </a:rPr>
              <a:t>*</a:t>
            </a:r>
            <a:r>
              <a:rPr lang="en-US" sz="3000" u="sng" dirty="0" smtClean="0">
                <a:solidFill>
                  <a:srgbClr val="000000"/>
                </a:solidFill>
              </a:rPr>
              <a:t>Observe all safety precautions. </a:t>
            </a:r>
            <a:endParaRPr lang="en-US" sz="3000" u="sng" dirty="0">
              <a:solidFill>
                <a:srgbClr val="000000"/>
              </a:solidFill>
            </a:endParaRPr>
          </a:p>
          <a:p>
            <a:endParaRPr lang="en-US" sz="3000" dirty="0" smtClean="0">
              <a:solidFill>
                <a:srgbClr val="000000"/>
              </a:solidFill>
            </a:endParaRPr>
          </a:p>
          <a:p>
            <a:endParaRPr lang="en-US" sz="3000" dirty="0">
              <a:solidFill>
                <a:srgbClr val="000000"/>
              </a:solidFill>
            </a:endParaRPr>
          </a:p>
          <a:p>
            <a:pPr marL="68580" indent="0">
              <a:buNone/>
            </a:pPr>
            <a:endParaRPr lang="en-US" sz="3000" dirty="0" smtClean="0">
              <a:solidFill>
                <a:srgbClr val="000000"/>
              </a:solidFill>
            </a:endParaRPr>
          </a:p>
          <a:p>
            <a:endParaRPr lang="en-US" sz="3000" dirty="0" smtClean="0">
              <a:solidFill>
                <a:srgbClr val="000000"/>
              </a:solidFill>
            </a:endParaRPr>
          </a:p>
          <a:p>
            <a:pPr marL="68580" indent="0">
              <a:buNone/>
            </a:pPr>
            <a:endParaRPr lang="en-US" sz="2800" dirty="0" smtClean="0">
              <a:solidFill>
                <a:srgbClr val="000000"/>
              </a:solidFill>
            </a:endParaRPr>
          </a:p>
        </p:txBody>
      </p:sp>
      <p:pic>
        <p:nvPicPr>
          <p:cNvPr id="4" name="Picture 3"/>
          <p:cNvPicPr>
            <a:picLocks noChangeAspect="1"/>
          </p:cNvPicPr>
          <p:nvPr/>
        </p:nvPicPr>
        <p:blipFill>
          <a:blip r:embed="rId2"/>
          <a:stretch>
            <a:fillRect/>
          </a:stretch>
        </p:blipFill>
        <p:spPr>
          <a:xfrm>
            <a:off x="1879600" y="2403276"/>
            <a:ext cx="5372100" cy="3810000"/>
          </a:xfrm>
          <a:prstGeom prst="rect">
            <a:avLst/>
          </a:prstGeom>
        </p:spPr>
      </p:pic>
    </p:spTree>
    <p:extLst>
      <p:ext uri="{BB962C8B-B14F-4D97-AF65-F5344CB8AC3E}">
        <p14:creationId xmlns:p14="http://schemas.microsoft.com/office/powerpoint/2010/main" val="822883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35071"/>
            <a:ext cx="8666042" cy="813988"/>
          </a:xfrm>
        </p:spPr>
        <p:txBody>
          <a:bodyPr>
            <a:normAutofit/>
          </a:bodyPr>
          <a:lstStyle/>
          <a:p>
            <a:pPr algn="ctr"/>
            <a:r>
              <a:rPr lang="en-US" sz="3200" u="sng" dirty="0" smtClean="0">
                <a:solidFill>
                  <a:srgbClr val="FF0000"/>
                </a:solidFill>
              </a:rPr>
              <a:t>*</a:t>
            </a:r>
            <a:r>
              <a:rPr lang="en-US" sz="3200" u="sng" dirty="0" smtClean="0"/>
              <a:t>Informed Consent</a:t>
            </a:r>
            <a:endParaRPr lang="en-US" sz="3200" u="sng" dirty="0"/>
          </a:p>
        </p:txBody>
      </p:sp>
      <p:sp>
        <p:nvSpPr>
          <p:cNvPr id="3" name="Content Placeholder 2"/>
          <p:cNvSpPr>
            <a:spLocks noGrp="1"/>
          </p:cNvSpPr>
          <p:nvPr>
            <p:ph idx="1"/>
          </p:nvPr>
        </p:nvSpPr>
        <p:spPr>
          <a:xfrm>
            <a:off x="265145" y="949058"/>
            <a:ext cx="8568357" cy="2240038"/>
          </a:xfrm>
        </p:spPr>
        <p:txBody>
          <a:bodyPr>
            <a:normAutofit fontScale="92500"/>
          </a:bodyPr>
          <a:lstStyle/>
          <a:p>
            <a:r>
              <a:rPr lang="en-US" sz="3900" u="sng" dirty="0" smtClean="0"/>
              <a:t>Informed consent:  </a:t>
            </a:r>
            <a:r>
              <a:rPr lang="en-US" sz="2800" u="sng" dirty="0" smtClean="0"/>
              <a:t>permission given voluntarily by a person of sound mind after all the risks involved have been explained. (The patient cannot give consent if semi-conscious, under the influence of medication, anesthesia, etc.)</a:t>
            </a:r>
            <a:r>
              <a:rPr lang="en-US" sz="2800" dirty="0" smtClean="0"/>
              <a:t>; the patient has the right to withdraw consent.</a:t>
            </a:r>
            <a:endParaRPr lang="en-US" sz="2800" dirty="0"/>
          </a:p>
        </p:txBody>
      </p:sp>
      <p:pic>
        <p:nvPicPr>
          <p:cNvPr id="4" name="Picture 3"/>
          <p:cNvPicPr>
            <a:picLocks noChangeAspect="1"/>
          </p:cNvPicPr>
          <p:nvPr/>
        </p:nvPicPr>
        <p:blipFill>
          <a:blip r:embed="rId2"/>
          <a:stretch>
            <a:fillRect/>
          </a:stretch>
        </p:blipFill>
        <p:spPr>
          <a:xfrm>
            <a:off x="940605" y="3189096"/>
            <a:ext cx="7209103" cy="3183206"/>
          </a:xfrm>
          <a:prstGeom prst="rect">
            <a:avLst/>
          </a:prstGeom>
        </p:spPr>
      </p:pic>
    </p:spTree>
    <p:extLst>
      <p:ext uri="{BB962C8B-B14F-4D97-AF65-F5344CB8AC3E}">
        <p14:creationId xmlns:p14="http://schemas.microsoft.com/office/powerpoint/2010/main" val="14512326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chemeClr val="bg1"/>
                </a:solidFill>
              </a:rPr>
              <a:t>Professional standards</a:t>
            </a:r>
            <a:endParaRPr lang="en-US" u="sng" dirty="0">
              <a:solidFill>
                <a:schemeClr val="bg1"/>
              </a:solidFill>
            </a:endParaRPr>
          </a:p>
        </p:txBody>
      </p:sp>
      <p:sp>
        <p:nvSpPr>
          <p:cNvPr id="3" name="Content Placeholder 2"/>
          <p:cNvSpPr>
            <a:spLocks noGrp="1"/>
          </p:cNvSpPr>
          <p:nvPr>
            <p:ph idx="1"/>
          </p:nvPr>
        </p:nvSpPr>
        <p:spPr>
          <a:xfrm>
            <a:off x="223280" y="1237326"/>
            <a:ext cx="8791636" cy="5126954"/>
          </a:xfrm>
        </p:spPr>
        <p:txBody>
          <a:bodyPr>
            <a:normAutofit/>
          </a:bodyPr>
          <a:lstStyle/>
          <a:p>
            <a:r>
              <a:rPr lang="en-US" sz="3200" dirty="0" smtClean="0">
                <a:solidFill>
                  <a:srgbClr val="000000"/>
                </a:solidFill>
              </a:rPr>
              <a:t>6. </a:t>
            </a:r>
            <a:r>
              <a:rPr lang="en-US" sz="3200" u="sng" dirty="0" smtClean="0">
                <a:solidFill>
                  <a:srgbClr val="FF0000"/>
                </a:solidFill>
              </a:rPr>
              <a:t>*</a:t>
            </a:r>
            <a:r>
              <a:rPr lang="en-US" sz="3200" u="sng" dirty="0" smtClean="0">
                <a:solidFill>
                  <a:srgbClr val="000000"/>
                </a:solidFill>
              </a:rPr>
              <a:t>Keep ALL information confidential</a:t>
            </a:r>
            <a:r>
              <a:rPr lang="en-US" sz="3200" dirty="0" smtClean="0">
                <a:solidFill>
                  <a:srgbClr val="000000"/>
                </a:solidFill>
              </a:rPr>
              <a:t>. </a:t>
            </a:r>
            <a:r>
              <a:rPr lang="en-US" sz="2800" dirty="0" smtClean="0">
                <a:solidFill>
                  <a:srgbClr val="000000"/>
                </a:solidFill>
              </a:rPr>
              <a:t>(Don’t place records in an areal where they can be see, don’t reveal information without the patient’s consent., make sure that conversations can’t be heard by others when reporting, don’t talk about patient’s at home or in any place outside of the agency, </a:t>
            </a:r>
            <a:r>
              <a:rPr lang="en-US" sz="2800" u="sng" dirty="0" smtClean="0">
                <a:solidFill>
                  <a:srgbClr val="000000"/>
                </a:solidFill>
              </a:rPr>
              <a:t>DON’T gossip about patients.</a:t>
            </a:r>
            <a:r>
              <a:rPr lang="en-US" sz="2800" dirty="0" smtClean="0">
                <a:solidFill>
                  <a:srgbClr val="000000"/>
                </a:solidFill>
              </a:rPr>
              <a:t> </a:t>
            </a:r>
          </a:p>
        </p:txBody>
      </p:sp>
      <p:pic>
        <p:nvPicPr>
          <p:cNvPr id="4" name="Picture 3"/>
          <p:cNvPicPr>
            <a:picLocks noChangeAspect="1"/>
          </p:cNvPicPr>
          <p:nvPr/>
        </p:nvPicPr>
        <p:blipFill>
          <a:blip r:embed="rId2"/>
          <a:stretch>
            <a:fillRect/>
          </a:stretch>
        </p:blipFill>
        <p:spPr>
          <a:xfrm>
            <a:off x="5756371" y="4061416"/>
            <a:ext cx="2811986" cy="2561898"/>
          </a:xfrm>
          <a:prstGeom prst="rect">
            <a:avLst/>
          </a:prstGeom>
        </p:spPr>
      </p:pic>
    </p:spTree>
    <p:extLst>
      <p:ext uri="{BB962C8B-B14F-4D97-AF65-F5344CB8AC3E}">
        <p14:creationId xmlns:p14="http://schemas.microsoft.com/office/powerpoint/2010/main" val="242432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chemeClr val="bg1"/>
                </a:solidFill>
              </a:rPr>
              <a:t>Professional standards</a:t>
            </a:r>
            <a:endParaRPr lang="en-US" u="sng" dirty="0">
              <a:solidFill>
                <a:schemeClr val="bg1"/>
              </a:solidFill>
            </a:endParaRPr>
          </a:p>
        </p:txBody>
      </p:sp>
      <p:sp>
        <p:nvSpPr>
          <p:cNvPr id="3" name="Content Placeholder 2"/>
          <p:cNvSpPr>
            <a:spLocks noGrp="1"/>
          </p:cNvSpPr>
          <p:nvPr>
            <p:ph idx="1"/>
          </p:nvPr>
        </p:nvSpPr>
        <p:spPr>
          <a:xfrm>
            <a:off x="223280" y="1237326"/>
            <a:ext cx="8791636" cy="1121365"/>
          </a:xfrm>
        </p:spPr>
        <p:txBody>
          <a:bodyPr>
            <a:normAutofit/>
          </a:bodyPr>
          <a:lstStyle/>
          <a:p>
            <a:r>
              <a:rPr lang="en-US" sz="3000" dirty="0" smtClean="0">
                <a:solidFill>
                  <a:srgbClr val="000000"/>
                </a:solidFill>
              </a:rPr>
              <a:t>7. Think before you speak and carefully consider every thing you say. </a:t>
            </a:r>
          </a:p>
          <a:p>
            <a:endParaRPr lang="en-US" sz="3000" dirty="0">
              <a:solidFill>
                <a:srgbClr val="000000"/>
              </a:solidFill>
            </a:endParaRPr>
          </a:p>
          <a:p>
            <a:pPr marL="68580" indent="0">
              <a:buNone/>
            </a:pPr>
            <a:endParaRPr lang="en-US" sz="3000" dirty="0" smtClean="0">
              <a:solidFill>
                <a:srgbClr val="000000"/>
              </a:solidFill>
            </a:endParaRPr>
          </a:p>
          <a:p>
            <a:pPr marL="68580" indent="0">
              <a:buNone/>
            </a:pPr>
            <a:endParaRPr lang="en-US" sz="3000" dirty="0" smtClean="0">
              <a:solidFill>
                <a:srgbClr val="000000"/>
              </a:solidFill>
            </a:endParaRPr>
          </a:p>
          <a:p>
            <a:pPr marL="68580" indent="0">
              <a:buNone/>
            </a:pPr>
            <a:endParaRPr lang="en-US" sz="2800" dirty="0" smtClean="0">
              <a:solidFill>
                <a:srgbClr val="000000"/>
              </a:solidFill>
            </a:endParaRPr>
          </a:p>
        </p:txBody>
      </p:sp>
      <p:pic>
        <p:nvPicPr>
          <p:cNvPr id="4" name="Picture 3"/>
          <p:cNvPicPr>
            <a:picLocks noChangeAspect="1"/>
          </p:cNvPicPr>
          <p:nvPr/>
        </p:nvPicPr>
        <p:blipFill>
          <a:blip r:embed="rId2"/>
          <a:stretch>
            <a:fillRect/>
          </a:stretch>
        </p:blipFill>
        <p:spPr>
          <a:xfrm>
            <a:off x="3180321" y="2551906"/>
            <a:ext cx="2336800" cy="3416300"/>
          </a:xfrm>
          <a:prstGeom prst="rect">
            <a:avLst/>
          </a:prstGeom>
        </p:spPr>
      </p:pic>
    </p:spTree>
    <p:extLst>
      <p:ext uri="{BB962C8B-B14F-4D97-AF65-F5344CB8AC3E}">
        <p14:creationId xmlns:p14="http://schemas.microsoft.com/office/powerpoint/2010/main" val="2637711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chemeClr val="bg1"/>
                </a:solidFill>
              </a:rPr>
              <a:t>Professional standards</a:t>
            </a:r>
            <a:endParaRPr lang="en-US" u="sng" dirty="0">
              <a:solidFill>
                <a:schemeClr val="bg1"/>
              </a:solidFill>
            </a:endParaRPr>
          </a:p>
        </p:txBody>
      </p:sp>
      <p:sp>
        <p:nvSpPr>
          <p:cNvPr id="3" name="Content Placeholder 2"/>
          <p:cNvSpPr>
            <a:spLocks noGrp="1"/>
          </p:cNvSpPr>
          <p:nvPr>
            <p:ph idx="1"/>
          </p:nvPr>
        </p:nvSpPr>
        <p:spPr>
          <a:xfrm>
            <a:off x="223280" y="1237326"/>
            <a:ext cx="8791636" cy="1191149"/>
          </a:xfrm>
        </p:spPr>
        <p:txBody>
          <a:bodyPr>
            <a:normAutofit fontScale="92500"/>
          </a:bodyPr>
          <a:lstStyle/>
          <a:p>
            <a:pPr marL="68580" indent="0">
              <a:buNone/>
            </a:pPr>
            <a:r>
              <a:rPr lang="en-US" sz="3200" dirty="0">
                <a:solidFill>
                  <a:srgbClr val="000000"/>
                </a:solidFill>
              </a:rPr>
              <a:t>8. Treat all patient’s equally regardless of race, religion, social or economic status, sex, or nationality.</a:t>
            </a:r>
          </a:p>
          <a:p>
            <a:pPr marL="68580" indent="0">
              <a:buNone/>
            </a:pPr>
            <a:endParaRPr lang="en-US" sz="3000" dirty="0">
              <a:solidFill>
                <a:srgbClr val="000000"/>
              </a:solidFill>
            </a:endParaRPr>
          </a:p>
          <a:p>
            <a:pPr marL="68580" indent="0">
              <a:buNone/>
            </a:pPr>
            <a:endParaRPr lang="en-US" sz="3000" dirty="0" smtClean="0">
              <a:solidFill>
                <a:srgbClr val="000000"/>
              </a:solidFill>
            </a:endParaRPr>
          </a:p>
          <a:p>
            <a:endParaRPr lang="en-US" sz="3000" dirty="0" smtClean="0">
              <a:solidFill>
                <a:srgbClr val="000000"/>
              </a:solidFill>
            </a:endParaRPr>
          </a:p>
          <a:p>
            <a:pPr marL="68580" indent="0">
              <a:buNone/>
            </a:pPr>
            <a:endParaRPr lang="en-US" sz="2800" dirty="0" smtClean="0">
              <a:solidFill>
                <a:srgbClr val="000000"/>
              </a:solidFill>
            </a:endParaRPr>
          </a:p>
        </p:txBody>
      </p:sp>
      <p:pic>
        <p:nvPicPr>
          <p:cNvPr id="4" name="Picture 3"/>
          <p:cNvPicPr>
            <a:picLocks noChangeAspect="1"/>
          </p:cNvPicPr>
          <p:nvPr/>
        </p:nvPicPr>
        <p:blipFill>
          <a:blip r:embed="rId2"/>
          <a:stretch>
            <a:fillRect/>
          </a:stretch>
        </p:blipFill>
        <p:spPr>
          <a:xfrm>
            <a:off x="1085024" y="2609913"/>
            <a:ext cx="6883269" cy="3787514"/>
          </a:xfrm>
          <a:prstGeom prst="rect">
            <a:avLst/>
          </a:prstGeom>
        </p:spPr>
      </p:pic>
    </p:spTree>
    <p:extLst>
      <p:ext uri="{BB962C8B-B14F-4D97-AF65-F5344CB8AC3E}">
        <p14:creationId xmlns:p14="http://schemas.microsoft.com/office/powerpoint/2010/main" val="3640975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chemeClr val="bg1"/>
                </a:solidFill>
              </a:rPr>
              <a:t>Professional standards</a:t>
            </a:r>
            <a:endParaRPr lang="en-US" u="sng" dirty="0">
              <a:solidFill>
                <a:schemeClr val="bg1"/>
              </a:solidFill>
            </a:endParaRPr>
          </a:p>
        </p:txBody>
      </p:sp>
      <p:sp>
        <p:nvSpPr>
          <p:cNvPr id="3" name="Content Placeholder 2"/>
          <p:cNvSpPr>
            <a:spLocks noGrp="1"/>
          </p:cNvSpPr>
          <p:nvPr>
            <p:ph idx="1"/>
          </p:nvPr>
        </p:nvSpPr>
        <p:spPr>
          <a:xfrm>
            <a:off x="223280" y="1060713"/>
            <a:ext cx="8791636" cy="591009"/>
          </a:xfrm>
        </p:spPr>
        <p:txBody>
          <a:bodyPr>
            <a:normAutofit/>
          </a:bodyPr>
          <a:lstStyle/>
          <a:p>
            <a:r>
              <a:rPr lang="en-US" sz="3000" dirty="0" smtClean="0">
                <a:solidFill>
                  <a:srgbClr val="000000"/>
                </a:solidFill>
              </a:rPr>
              <a:t>9. Accept no tips or bribes for the care you provide.</a:t>
            </a:r>
            <a:endParaRPr lang="en-US" sz="3000" dirty="0">
              <a:solidFill>
                <a:srgbClr val="000000"/>
              </a:solidFill>
            </a:endParaRPr>
          </a:p>
          <a:p>
            <a:pPr marL="68580" indent="0">
              <a:buNone/>
            </a:pPr>
            <a:endParaRPr lang="en-US" sz="4800" dirty="0">
              <a:solidFill>
                <a:srgbClr val="000000"/>
              </a:solidFill>
            </a:endParaRPr>
          </a:p>
          <a:p>
            <a:pPr marL="68580" indent="0">
              <a:buNone/>
            </a:pPr>
            <a:endParaRPr lang="en-US" sz="3000" dirty="0" smtClean="0">
              <a:solidFill>
                <a:srgbClr val="000000"/>
              </a:solidFill>
            </a:endParaRPr>
          </a:p>
          <a:p>
            <a:pPr marL="68580" indent="0">
              <a:buNone/>
            </a:pPr>
            <a:endParaRPr lang="en-US" sz="3000" dirty="0" smtClean="0">
              <a:solidFill>
                <a:srgbClr val="000000"/>
              </a:solidFill>
            </a:endParaRPr>
          </a:p>
          <a:p>
            <a:pPr marL="68580" indent="0">
              <a:buNone/>
            </a:pPr>
            <a:endParaRPr lang="en-US" sz="2800" dirty="0" smtClean="0">
              <a:solidFill>
                <a:srgbClr val="000000"/>
              </a:solidFill>
            </a:endParaRPr>
          </a:p>
        </p:txBody>
      </p:sp>
      <p:sp>
        <p:nvSpPr>
          <p:cNvPr id="4" name="TextBox 3"/>
          <p:cNvSpPr txBox="1"/>
          <p:nvPr/>
        </p:nvSpPr>
        <p:spPr>
          <a:xfrm>
            <a:off x="865209" y="4675513"/>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2501900" y="2009840"/>
            <a:ext cx="4140200" cy="4038600"/>
          </a:xfrm>
          <a:prstGeom prst="rect">
            <a:avLst/>
          </a:prstGeom>
        </p:spPr>
      </p:pic>
    </p:spTree>
    <p:extLst>
      <p:ext uri="{BB962C8B-B14F-4D97-AF65-F5344CB8AC3E}">
        <p14:creationId xmlns:p14="http://schemas.microsoft.com/office/powerpoint/2010/main" val="667535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chemeClr val="bg1"/>
                </a:solidFill>
              </a:rPr>
              <a:t>Professional standards</a:t>
            </a:r>
            <a:endParaRPr lang="en-US" u="sng" dirty="0">
              <a:solidFill>
                <a:schemeClr val="bg1"/>
              </a:solidFill>
            </a:endParaRPr>
          </a:p>
        </p:txBody>
      </p:sp>
      <p:sp>
        <p:nvSpPr>
          <p:cNvPr id="3" name="Content Placeholder 2"/>
          <p:cNvSpPr>
            <a:spLocks noGrp="1"/>
          </p:cNvSpPr>
          <p:nvPr>
            <p:ph idx="1"/>
          </p:nvPr>
        </p:nvSpPr>
        <p:spPr>
          <a:xfrm>
            <a:off x="223280" y="925416"/>
            <a:ext cx="8791636" cy="1228196"/>
          </a:xfrm>
        </p:spPr>
        <p:txBody>
          <a:bodyPr>
            <a:normAutofit/>
          </a:bodyPr>
          <a:lstStyle/>
          <a:p>
            <a:r>
              <a:rPr lang="en-US" sz="3000" dirty="0">
                <a:solidFill>
                  <a:srgbClr val="000000"/>
                </a:solidFill>
              </a:rPr>
              <a:t>10. Behave professionally in dress, language, </a:t>
            </a:r>
            <a:r>
              <a:rPr lang="en-US" sz="3000" dirty="0" smtClean="0">
                <a:solidFill>
                  <a:srgbClr val="000000"/>
                </a:solidFill>
              </a:rPr>
              <a:t>manners and </a:t>
            </a:r>
            <a:r>
              <a:rPr lang="en-US" sz="3000" dirty="0">
                <a:solidFill>
                  <a:srgbClr val="000000"/>
                </a:solidFill>
              </a:rPr>
              <a:t>actions.</a:t>
            </a:r>
          </a:p>
          <a:p>
            <a:endParaRPr lang="en-US" sz="3000" dirty="0">
              <a:solidFill>
                <a:srgbClr val="000000"/>
              </a:solidFill>
            </a:endParaRPr>
          </a:p>
          <a:p>
            <a:pPr marL="68580" indent="0">
              <a:buNone/>
            </a:pPr>
            <a:endParaRPr lang="en-US" sz="3000" dirty="0" smtClean="0">
              <a:solidFill>
                <a:srgbClr val="000000"/>
              </a:solidFill>
            </a:endParaRPr>
          </a:p>
          <a:p>
            <a:pPr marL="68580" indent="0">
              <a:buNone/>
            </a:pPr>
            <a:endParaRPr lang="en-US" sz="3000" dirty="0" smtClean="0">
              <a:solidFill>
                <a:srgbClr val="000000"/>
              </a:solidFill>
            </a:endParaRPr>
          </a:p>
          <a:p>
            <a:pPr marL="68580" indent="0">
              <a:buNone/>
            </a:pPr>
            <a:endParaRPr lang="en-US" sz="3000" dirty="0" smtClean="0">
              <a:solidFill>
                <a:srgbClr val="000000"/>
              </a:solidFill>
            </a:endParaRPr>
          </a:p>
        </p:txBody>
      </p:sp>
      <p:sp>
        <p:nvSpPr>
          <p:cNvPr id="4" name="TextBox 3"/>
          <p:cNvSpPr txBox="1"/>
          <p:nvPr/>
        </p:nvSpPr>
        <p:spPr>
          <a:xfrm>
            <a:off x="865209" y="4675513"/>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5459382" y="2191209"/>
            <a:ext cx="2998818" cy="3466509"/>
          </a:xfrm>
          <a:prstGeom prst="rect">
            <a:avLst/>
          </a:prstGeom>
        </p:spPr>
      </p:pic>
      <p:pic>
        <p:nvPicPr>
          <p:cNvPr id="7" name="Picture 6"/>
          <p:cNvPicPr>
            <a:picLocks noChangeAspect="1"/>
          </p:cNvPicPr>
          <p:nvPr/>
        </p:nvPicPr>
        <p:blipFill>
          <a:blip r:embed="rId3"/>
          <a:stretch>
            <a:fillRect/>
          </a:stretch>
        </p:blipFill>
        <p:spPr>
          <a:xfrm>
            <a:off x="1825486" y="2288908"/>
            <a:ext cx="2723837" cy="3927081"/>
          </a:xfrm>
          <a:prstGeom prst="rect">
            <a:avLst/>
          </a:prstGeom>
        </p:spPr>
      </p:pic>
    </p:spTree>
    <p:extLst>
      <p:ext uri="{BB962C8B-B14F-4D97-AF65-F5344CB8AC3E}">
        <p14:creationId xmlns:p14="http://schemas.microsoft.com/office/powerpoint/2010/main" val="4008088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86075"/>
          </a:xfrm>
        </p:spPr>
        <p:txBody>
          <a:bodyPr>
            <a:normAutofit/>
          </a:bodyPr>
          <a:lstStyle/>
          <a:p>
            <a:pPr algn="ctr"/>
            <a:r>
              <a:rPr lang="en-US" u="sng" dirty="0" smtClean="0">
                <a:solidFill>
                  <a:schemeClr val="bg1"/>
                </a:solidFill>
              </a:rPr>
              <a:t>Professional standards</a:t>
            </a:r>
            <a:endParaRPr lang="en-US" u="sng" dirty="0">
              <a:solidFill>
                <a:schemeClr val="bg1"/>
              </a:solidFill>
            </a:endParaRPr>
          </a:p>
        </p:txBody>
      </p:sp>
      <p:sp>
        <p:nvSpPr>
          <p:cNvPr id="3" name="Content Placeholder 2"/>
          <p:cNvSpPr>
            <a:spLocks noGrp="1"/>
          </p:cNvSpPr>
          <p:nvPr>
            <p:ph idx="1"/>
          </p:nvPr>
        </p:nvSpPr>
        <p:spPr>
          <a:xfrm>
            <a:off x="515064" y="1237326"/>
            <a:ext cx="8234920" cy="1079421"/>
          </a:xfrm>
          <a:noFill/>
        </p:spPr>
        <p:txBody>
          <a:bodyPr>
            <a:normAutofit/>
          </a:bodyPr>
          <a:lstStyle/>
          <a:p>
            <a:r>
              <a:rPr lang="en-US" sz="3000" dirty="0" smtClean="0">
                <a:solidFill>
                  <a:srgbClr val="000000"/>
                </a:solidFill>
              </a:rPr>
              <a:t>11. </a:t>
            </a:r>
            <a:r>
              <a:rPr lang="en-US" sz="3000" u="sng" dirty="0" smtClean="0">
                <a:solidFill>
                  <a:srgbClr val="FF0000"/>
                </a:solidFill>
              </a:rPr>
              <a:t>*</a:t>
            </a:r>
            <a:r>
              <a:rPr lang="en-US" sz="3000" u="sng" dirty="0" smtClean="0">
                <a:solidFill>
                  <a:srgbClr val="000000"/>
                </a:solidFill>
              </a:rPr>
              <a:t>If any error occurs or you make a mistake, report it immediately to your supervisor.</a:t>
            </a:r>
          </a:p>
        </p:txBody>
      </p:sp>
      <p:pic>
        <p:nvPicPr>
          <p:cNvPr id="4" name="Picture 3"/>
          <p:cNvPicPr>
            <a:picLocks noChangeAspect="1"/>
          </p:cNvPicPr>
          <p:nvPr/>
        </p:nvPicPr>
        <p:blipFill>
          <a:blip r:embed="rId2"/>
          <a:stretch>
            <a:fillRect/>
          </a:stretch>
        </p:blipFill>
        <p:spPr>
          <a:xfrm>
            <a:off x="2695211" y="2606867"/>
            <a:ext cx="3251200" cy="3213100"/>
          </a:xfrm>
          <a:prstGeom prst="rect">
            <a:avLst/>
          </a:prstGeom>
        </p:spPr>
      </p:pic>
    </p:spTree>
    <p:extLst>
      <p:ext uri="{BB962C8B-B14F-4D97-AF65-F5344CB8AC3E}">
        <p14:creationId xmlns:p14="http://schemas.microsoft.com/office/powerpoint/2010/main" val="3473963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59" y="135070"/>
            <a:ext cx="8837639" cy="1218037"/>
          </a:xfrm>
        </p:spPr>
        <p:txBody>
          <a:bodyPr>
            <a:normAutofit fontScale="90000"/>
          </a:bodyPr>
          <a:lstStyle/>
          <a:p>
            <a:pPr algn="ctr"/>
            <a:r>
              <a:rPr lang="en-US" sz="3200" u="sng" dirty="0" smtClean="0">
                <a:solidFill>
                  <a:srgbClr val="FF0000"/>
                </a:solidFill>
              </a:rPr>
              <a:t>*</a:t>
            </a:r>
            <a:r>
              <a:rPr lang="en-US" sz="3200" u="sng" dirty="0" smtClean="0"/>
              <a:t>Contract: </a:t>
            </a:r>
            <a:br>
              <a:rPr lang="en-US" sz="3200" u="sng" dirty="0" smtClean="0"/>
            </a:br>
            <a:r>
              <a:rPr lang="en-US" sz="3200" u="sng" dirty="0" smtClean="0"/>
              <a:t>an agreement between two or more parties.</a:t>
            </a:r>
            <a:endParaRPr lang="en-US" sz="3200" u="sng" dirty="0"/>
          </a:p>
        </p:txBody>
      </p:sp>
      <p:sp>
        <p:nvSpPr>
          <p:cNvPr id="3" name="Content Placeholder 2"/>
          <p:cNvSpPr>
            <a:spLocks noGrp="1"/>
          </p:cNvSpPr>
          <p:nvPr>
            <p:ph idx="1"/>
          </p:nvPr>
        </p:nvSpPr>
        <p:spPr>
          <a:xfrm>
            <a:off x="265145" y="1353108"/>
            <a:ext cx="8568357" cy="3048134"/>
          </a:xfrm>
        </p:spPr>
        <p:txBody>
          <a:bodyPr>
            <a:normAutofit/>
          </a:bodyPr>
          <a:lstStyle/>
          <a:p>
            <a:r>
              <a:rPr lang="en-US" sz="3000" dirty="0" smtClean="0"/>
              <a:t>Most contracts have 3 parts:</a:t>
            </a:r>
          </a:p>
          <a:p>
            <a:pPr lvl="1"/>
            <a:r>
              <a:rPr lang="en-US" sz="2800" dirty="0" smtClean="0"/>
              <a:t>1.) Offer: A competent individual agrees to be a patient.</a:t>
            </a:r>
          </a:p>
          <a:p>
            <a:pPr lvl="1"/>
            <a:r>
              <a:rPr lang="en-US" sz="2800" dirty="0" smtClean="0"/>
              <a:t>2.) Acceptance: The health care provider gives an appointment or examines/treats the patient.</a:t>
            </a:r>
          </a:p>
          <a:p>
            <a:pPr lvl="1"/>
            <a:r>
              <a:rPr lang="en-US" sz="2800" dirty="0" smtClean="0"/>
              <a:t>3.) Consideration: The payment for services.</a:t>
            </a:r>
          </a:p>
          <a:p>
            <a:pPr lvl="1"/>
            <a:endParaRPr lang="en-US" sz="2400" u="sng" dirty="0"/>
          </a:p>
        </p:txBody>
      </p:sp>
      <p:pic>
        <p:nvPicPr>
          <p:cNvPr id="4" name="Picture 3"/>
          <p:cNvPicPr>
            <a:picLocks noChangeAspect="1"/>
          </p:cNvPicPr>
          <p:nvPr/>
        </p:nvPicPr>
        <p:blipFill>
          <a:blip r:embed="rId2"/>
          <a:stretch>
            <a:fillRect/>
          </a:stretch>
        </p:blipFill>
        <p:spPr>
          <a:xfrm>
            <a:off x="167459" y="4401242"/>
            <a:ext cx="2607531" cy="2325389"/>
          </a:xfrm>
          <a:prstGeom prst="rect">
            <a:avLst/>
          </a:prstGeom>
        </p:spPr>
      </p:pic>
      <p:pic>
        <p:nvPicPr>
          <p:cNvPr id="5" name="Picture 4"/>
          <p:cNvPicPr>
            <a:picLocks noChangeAspect="1"/>
          </p:cNvPicPr>
          <p:nvPr/>
        </p:nvPicPr>
        <p:blipFill>
          <a:blip r:embed="rId3"/>
          <a:stretch>
            <a:fillRect/>
          </a:stretch>
        </p:blipFill>
        <p:spPr>
          <a:xfrm>
            <a:off x="3112454" y="4535942"/>
            <a:ext cx="2776547" cy="2035873"/>
          </a:xfrm>
          <a:prstGeom prst="rect">
            <a:avLst/>
          </a:prstGeom>
        </p:spPr>
      </p:pic>
      <p:pic>
        <p:nvPicPr>
          <p:cNvPr id="6" name="Picture 5"/>
          <p:cNvPicPr>
            <a:picLocks noChangeAspect="1"/>
          </p:cNvPicPr>
          <p:nvPr/>
        </p:nvPicPr>
        <p:blipFill>
          <a:blip r:embed="rId4"/>
          <a:stretch>
            <a:fillRect/>
          </a:stretch>
        </p:blipFill>
        <p:spPr>
          <a:xfrm>
            <a:off x="6281094" y="4535942"/>
            <a:ext cx="2724004" cy="2035872"/>
          </a:xfrm>
          <a:prstGeom prst="rect">
            <a:avLst/>
          </a:prstGeom>
        </p:spPr>
      </p:pic>
    </p:spTree>
    <p:extLst>
      <p:ext uri="{BB962C8B-B14F-4D97-AF65-F5344CB8AC3E}">
        <p14:creationId xmlns:p14="http://schemas.microsoft.com/office/powerpoint/2010/main" val="230721609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59" y="144302"/>
            <a:ext cx="8837639" cy="822528"/>
          </a:xfrm>
        </p:spPr>
        <p:txBody>
          <a:bodyPr>
            <a:normAutofit fontScale="90000"/>
          </a:bodyPr>
          <a:lstStyle/>
          <a:p>
            <a:pPr algn="ctr"/>
            <a:r>
              <a:rPr lang="en-US" u="sng" dirty="0" smtClean="0">
                <a:solidFill>
                  <a:srgbClr val="FF0000"/>
                </a:solidFill>
              </a:rPr>
              <a:t>*</a:t>
            </a:r>
            <a:r>
              <a:rPr lang="en-US" u="sng" dirty="0" smtClean="0"/>
              <a:t>Contract</a:t>
            </a:r>
            <a:r>
              <a:rPr lang="en-US" sz="3200" u="sng" dirty="0" smtClean="0"/>
              <a:t> </a:t>
            </a:r>
            <a:br>
              <a:rPr lang="en-US" sz="3200" u="sng" dirty="0" smtClean="0"/>
            </a:br>
            <a:endParaRPr lang="en-US" sz="3200" u="sng" dirty="0"/>
          </a:p>
        </p:txBody>
      </p:sp>
      <p:sp>
        <p:nvSpPr>
          <p:cNvPr id="3" name="Content Placeholder 2"/>
          <p:cNvSpPr>
            <a:spLocks noGrp="1"/>
          </p:cNvSpPr>
          <p:nvPr>
            <p:ph idx="1"/>
          </p:nvPr>
        </p:nvSpPr>
        <p:spPr>
          <a:xfrm>
            <a:off x="265145" y="966829"/>
            <a:ext cx="8568357" cy="2156489"/>
          </a:xfrm>
        </p:spPr>
        <p:txBody>
          <a:bodyPr>
            <a:noAutofit/>
          </a:bodyPr>
          <a:lstStyle/>
          <a:p>
            <a:pPr lvl="1"/>
            <a:r>
              <a:rPr lang="en-US" sz="3600" u="sng" dirty="0" smtClean="0"/>
              <a:t>2 Types of Contracts:</a:t>
            </a:r>
          </a:p>
          <a:p>
            <a:pPr lvl="2"/>
            <a:r>
              <a:rPr lang="en-US" sz="3200" b="1" u="sng" dirty="0" smtClean="0"/>
              <a:t>1.)  Implied contract:  </a:t>
            </a:r>
            <a:r>
              <a:rPr lang="en-US" sz="2800" dirty="0" smtClean="0"/>
              <a:t>obligations that are understood without verbally expressed terms. (Ex.: The healthcare worker prepares a medication and the patient takes it.)</a:t>
            </a:r>
          </a:p>
        </p:txBody>
      </p:sp>
      <p:pic>
        <p:nvPicPr>
          <p:cNvPr id="4" name="Picture 3"/>
          <p:cNvPicPr>
            <a:picLocks noChangeAspect="1"/>
          </p:cNvPicPr>
          <p:nvPr/>
        </p:nvPicPr>
        <p:blipFill>
          <a:blip r:embed="rId2"/>
          <a:stretch>
            <a:fillRect/>
          </a:stretch>
        </p:blipFill>
        <p:spPr>
          <a:xfrm>
            <a:off x="6194334" y="4796069"/>
            <a:ext cx="2541484" cy="2015005"/>
          </a:xfrm>
          <a:prstGeom prst="rect">
            <a:avLst/>
          </a:prstGeom>
        </p:spPr>
      </p:pic>
      <p:sp>
        <p:nvSpPr>
          <p:cNvPr id="5" name="TextBox 4"/>
          <p:cNvSpPr txBox="1"/>
          <p:nvPr/>
        </p:nvSpPr>
        <p:spPr>
          <a:xfrm>
            <a:off x="600731" y="3411074"/>
            <a:ext cx="8135087" cy="1446550"/>
          </a:xfrm>
          <a:prstGeom prst="rect">
            <a:avLst/>
          </a:prstGeom>
          <a:noFill/>
        </p:spPr>
        <p:txBody>
          <a:bodyPr wrap="square" rtlCol="0">
            <a:spAutoFit/>
          </a:bodyPr>
          <a:lstStyle/>
          <a:p>
            <a:pPr marL="0" lvl="2"/>
            <a:r>
              <a:rPr lang="en-US" sz="3200" b="1" u="sng" dirty="0" smtClean="0"/>
              <a:t>2.) Expressed contract:  </a:t>
            </a:r>
            <a:r>
              <a:rPr lang="en-US" sz="2800" u="sng" dirty="0" smtClean="0"/>
              <a:t>stated in distinct,</a:t>
            </a:r>
          </a:p>
          <a:p>
            <a:pPr marL="0" lvl="2" indent="0">
              <a:buNone/>
            </a:pPr>
            <a:r>
              <a:rPr lang="en-US" sz="2800" u="sng" dirty="0" smtClean="0"/>
              <a:t>clear language—orally or in writing. (Ex.: a surgical permit which explains all risks to the patient.)</a:t>
            </a:r>
          </a:p>
        </p:txBody>
      </p:sp>
    </p:spTree>
    <p:extLst>
      <p:ext uri="{BB962C8B-B14F-4D97-AF65-F5344CB8AC3E}">
        <p14:creationId xmlns:p14="http://schemas.microsoft.com/office/powerpoint/2010/main" val="36317838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59" y="135071"/>
            <a:ext cx="8837639" cy="947202"/>
          </a:xfrm>
        </p:spPr>
        <p:txBody>
          <a:bodyPr>
            <a:normAutofit fontScale="90000"/>
          </a:bodyPr>
          <a:lstStyle/>
          <a:p>
            <a:pPr algn="ctr"/>
            <a:r>
              <a:rPr lang="en-US" u="sng" dirty="0" smtClean="0">
                <a:solidFill>
                  <a:srgbClr val="FF0000"/>
                </a:solidFill>
              </a:rPr>
              <a:t>*</a:t>
            </a:r>
            <a:r>
              <a:rPr lang="en-US" u="sng" dirty="0" smtClean="0"/>
              <a:t>Contract: </a:t>
            </a:r>
            <a:r>
              <a:rPr lang="en-US" sz="3200" u="sng" dirty="0" smtClean="0"/>
              <a:t/>
            </a:r>
            <a:br>
              <a:rPr lang="en-US" sz="3200" u="sng" dirty="0" smtClean="0"/>
            </a:br>
            <a:endParaRPr lang="en-US" sz="3200" u="sng" dirty="0"/>
          </a:p>
        </p:txBody>
      </p:sp>
      <p:sp>
        <p:nvSpPr>
          <p:cNvPr id="3" name="Content Placeholder 2"/>
          <p:cNvSpPr>
            <a:spLocks noGrp="1"/>
          </p:cNvSpPr>
          <p:nvPr>
            <p:ph idx="1"/>
          </p:nvPr>
        </p:nvSpPr>
        <p:spPr>
          <a:xfrm>
            <a:off x="497749" y="822527"/>
            <a:ext cx="7977103" cy="3570711"/>
          </a:xfrm>
        </p:spPr>
        <p:txBody>
          <a:bodyPr>
            <a:normAutofit/>
          </a:bodyPr>
          <a:lstStyle/>
          <a:p>
            <a:pPr lvl="1">
              <a:lnSpc>
                <a:spcPct val="110000"/>
              </a:lnSpc>
            </a:pPr>
            <a:r>
              <a:rPr lang="en-US" sz="3600" u="sng" dirty="0" smtClean="0"/>
              <a:t>Legal Disability:  </a:t>
            </a:r>
            <a:r>
              <a:rPr lang="en-US" sz="2600" u="sng" dirty="0" smtClean="0"/>
              <a:t>a person who does not have the legal capacity to enter into a legal agreement.                         </a:t>
            </a:r>
            <a:r>
              <a:rPr lang="en-US" sz="2600" dirty="0" smtClean="0"/>
              <a:t>		mentally incompetent, under the influence of drugs/alcohol, semi-conscious/unconscious;  </a:t>
            </a:r>
            <a:r>
              <a:rPr lang="en-US" sz="2600" u="sng" dirty="0" smtClean="0"/>
              <a:t>ALL parties entering into a contract must be free of legal disability.)</a:t>
            </a:r>
          </a:p>
        </p:txBody>
      </p:sp>
      <p:pic>
        <p:nvPicPr>
          <p:cNvPr id="4" name="Picture 3"/>
          <p:cNvPicPr>
            <a:picLocks noChangeAspect="1"/>
          </p:cNvPicPr>
          <p:nvPr/>
        </p:nvPicPr>
        <p:blipFill>
          <a:blip r:embed="rId2"/>
          <a:stretch>
            <a:fillRect/>
          </a:stretch>
        </p:blipFill>
        <p:spPr>
          <a:xfrm>
            <a:off x="5543898" y="3335095"/>
            <a:ext cx="2930953" cy="3383338"/>
          </a:xfrm>
          <a:prstGeom prst="rect">
            <a:avLst/>
          </a:prstGeom>
        </p:spPr>
      </p:pic>
      <p:sp>
        <p:nvSpPr>
          <p:cNvPr id="8" name="TextBox 7"/>
          <p:cNvSpPr txBox="1"/>
          <p:nvPr/>
        </p:nvSpPr>
        <p:spPr>
          <a:xfrm>
            <a:off x="978335" y="4107715"/>
            <a:ext cx="4136469" cy="1292662"/>
          </a:xfrm>
          <a:prstGeom prst="rect">
            <a:avLst/>
          </a:prstGeom>
          <a:noFill/>
        </p:spPr>
        <p:txBody>
          <a:bodyPr wrap="square" rtlCol="0">
            <a:spAutoFit/>
          </a:bodyPr>
          <a:lstStyle/>
          <a:p>
            <a:pPr marL="0" lvl="1" indent="0">
              <a:buNone/>
            </a:pPr>
            <a:r>
              <a:rPr lang="en-US" sz="2600" u="sng" dirty="0" smtClean="0"/>
              <a:t> </a:t>
            </a:r>
            <a:r>
              <a:rPr lang="en-US" sz="2600" b="1" u="sng" dirty="0" smtClean="0"/>
              <a:t>(Ex.: A 12 year old cannot make an offer as part of a contract.)</a:t>
            </a:r>
            <a:endParaRPr lang="en-US" sz="2600" b="1" u="sng" dirty="0"/>
          </a:p>
        </p:txBody>
      </p:sp>
      <p:sp>
        <p:nvSpPr>
          <p:cNvPr id="9" name="TextBox 8"/>
          <p:cNvSpPr txBox="1"/>
          <p:nvPr/>
        </p:nvSpPr>
        <p:spPr>
          <a:xfrm>
            <a:off x="356388" y="1926067"/>
            <a:ext cx="1990997" cy="492443"/>
          </a:xfrm>
          <a:prstGeom prst="rect">
            <a:avLst/>
          </a:prstGeom>
          <a:noFill/>
        </p:spPr>
        <p:txBody>
          <a:bodyPr wrap="square" rtlCol="0">
            <a:spAutoFit/>
          </a:bodyPr>
          <a:lstStyle/>
          <a:p>
            <a:r>
              <a:rPr lang="en-US" sz="2600" b="1" dirty="0" smtClean="0"/>
              <a:t>(Ex.: </a:t>
            </a:r>
            <a:r>
              <a:rPr lang="en-US" sz="2600" b="1" u="sng" dirty="0" smtClean="0"/>
              <a:t>minors</a:t>
            </a:r>
            <a:r>
              <a:rPr lang="en-US" sz="2600" b="1" dirty="0" smtClean="0"/>
              <a:t>, </a:t>
            </a:r>
            <a:endParaRPr lang="en-US" sz="2600" b="1" dirty="0"/>
          </a:p>
        </p:txBody>
      </p:sp>
    </p:spTree>
    <p:extLst>
      <p:ext uri="{BB962C8B-B14F-4D97-AF65-F5344CB8AC3E}">
        <p14:creationId xmlns:p14="http://schemas.microsoft.com/office/powerpoint/2010/main" val="31152920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59" y="135071"/>
            <a:ext cx="8837639" cy="1004924"/>
          </a:xfrm>
        </p:spPr>
        <p:txBody>
          <a:bodyPr>
            <a:noAutofit/>
          </a:bodyPr>
          <a:lstStyle/>
          <a:p>
            <a:pPr algn="ctr"/>
            <a:r>
              <a:rPr lang="en-US" sz="3200" u="sng" dirty="0" smtClean="0">
                <a:solidFill>
                  <a:srgbClr val="FF0000"/>
                </a:solidFill>
              </a:rPr>
              <a:t>*</a:t>
            </a:r>
            <a:r>
              <a:rPr lang="en-US" sz="3200" u="sng" dirty="0" smtClean="0"/>
              <a:t>Contract: </a:t>
            </a:r>
            <a:br>
              <a:rPr lang="en-US" sz="3200" u="sng" dirty="0" smtClean="0"/>
            </a:br>
            <a:endParaRPr lang="en-US" sz="3200" u="sng" dirty="0"/>
          </a:p>
        </p:txBody>
      </p:sp>
      <p:pic>
        <p:nvPicPr>
          <p:cNvPr id="4" name="Picture 3"/>
          <p:cNvPicPr>
            <a:picLocks noChangeAspect="1"/>
          </p:cNvPicPr>
          <p:nvPr/>
        </p:nvPicPr>
        <p:blipFill>
          <a:blip r:embed="rId2"/>
          <a:stretch>
            <a:fillRect/>
          </a:stretch>
        </p:blipFill>
        <p:spPr>
          <a:xfrm>
            <a:off x="2600036" y="3407298"/>
            <a:ext cx="5008335" cy="3234336"/>
          </a:xfrm>
          <a:prstGeom prst="rect">
            <a:avLst/>
          </a:prstGeom>
        </p:spPr>
      </p:pic>
      <p:sp>
        <p:nvSpPr>
          <p:cNvPr id="5" name="TextBox 4"/>
          <p:cNvSpPr txBox="1"/>
          <p:nvPr/>
        </p:nvSpPr>
        <p:spPr>
          <a:xfrm>
            <a:off x="2908984" y="1836885"/>
            <a:ext cx="5646882" cy="1384995"/>
          </a:xfrm>
          <a:prstGeom prst="rect">
            <a:avLst/>
          </a:prstGeom>
          <a:noFill/>
        </p:spPr>
        <p:txBody>
          <a:bodyPr wrap="square" rtlCol="0">
            <a:spAutoFit/>
          </a:bodyPr>
          <a:lstStyle/>
          <a:p>
            <a:pPr marL="0" lvl="1"/>
            <a:r>
              <a:rPr lang="en-US" sz="2800" dirty="0" smtClean="0"/>
              <a:t>a breach of the contract occurs.  </a:t>
            </a:r>
          </a:p>
          <a:p>
            <a:pPr marL="0" lvl="1"/>
            <a:r>
              <a:rPr lang="en-US" sz="2800" dirty="0" smtClean="0"/>
              <a:t>(</a:t>
            </a:r>
            <a:r>
              <a:rPr lang="en-US" sz="2800" u="sng" dirty="0" smtClean="0"/>
              <a:t>Ex.: Breach of contract—failure to pay a doctor’s bill.</a:t>
            </a:r>
            <a:r>
              <a:rPr lang="en-US" sz="2800" dirty="0" smtClean="0"/>
              <a:t>)</a:t>
            </a:r>
            <a:endParaRPr lang="en-US" sz="2800" dirty="0"/>
          </a:p>
        </p:txBody>
      </p:sp>
      <p:sp>
        <p:nvSpPr>
          <p:cNvPr id="3" name="Content Placeholder 2"/>
          <p:cNvSpPr>
            <a:spLocks noGrp="1"/>
          </p:cNvSpPr>
          <p:nvPr>
            <p:ph idx="1"/>
          </p:nvPr>
        </p:nvSpPr>
        <p:spPr>
          <a:xfrm>
            <a:off x="265145" y="738912"/>
            <a:ext cx="8568357" cy="2013198"/>
          </a:xfrm>
        </p:spPr>
        <p:txBody>
          <a:bodyPr>
            <a:normAutofit/>
          </a:bodyPr>
          <a:lstStyle/>
          <a:p>
            <a:pPr lvl="1">
              <a:lnSpc>
                <a:spcPct val="110000"/>
              </a:lnSpc>
            </a:pPr>
            <a:r>
              <a:rPr lang="en-US" sz="3600" b="1" u="sng" dirty="0" smtClean="0"/>
              <a:t>Contract Law:  </a:t>
            </a:r>
            <a:r>
              <a:rPr lang="en-US" sz="2800" dirty="0" smtClean="0"/>
              <a:t>Requires that certain standards of care are performed, and, if not performed according to the agreement,</a:t>
            </a:r>
            <a:endParaRPr lang="en-US" sz="2800" dirty="0"/>
          </a:p>
        </p:txBody>
      </p:sp>
    </p:spTree>
    <p:extLst>
      <p:ext uri="{BB962C8B-B14F-4D97-AF65-F5344CB8AC3E}">
        <p14:creationId xmlns:p14="http://schemas.microsoft.com/office/powerpoint/2010/main" val="23226916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59" y="135070"/>
            <a:ext cx="8837639" cy="1218037"/>
          </a:xfrm>
        </p:spPr>
        <p:txBody>
          <a:bodyPr>
            <a:normAutofit/>
          </a:bodyPr>
          <a:lstStyle/>
          <a:p>
            <a:pPr algn="ctr"/>
            <a:r>
              <a:rPr lang="en-US" sz="3200" u="sng" dirty="0" smtClean="0">
                <a:solidFill>
                  <a:srgbClr val="FF0000"/>
                </a:solidFill>
              </a:rPr>
              <a:t>*</a:t>
            </a:r>
            <a:r>
              <a:rPr lang="en-US" sz="3200" u="sng" dirty="0" smtClean="0"/>
              <a:t>Contract: </a:t>
            </a:r>
            <a:br>
              <a:rPr lang="en-US" sz="3200" u="sng" dirty="0" smtClean="0"/>
            </a:br>
            <a:endParaRPr lang="en-US" sz="3200" u="sng" dirty="0"/>
          </a:p>
        </p:txBody>
      </p:sp>
      <p:sp>
        <p:nvSpPr>
          <p:cNvPr id="3" name="Content Placeholder 2"/>
          <p:cNvSpPr>
            <a:spLocks noGrp="1"/>
          </p:cNvSpPr>
          <p:nvPr>
            <p:ph idx="1"/>
          </p:nvPr>
        </p:nvSpPr>
        <p:spPr>
          <a:xfrm>
            <a:off x="453947" y="1665425"/>
            <a:ext cx="6377235" cy="1244829"/>
          </a:xfrm>
          <a:noFill/>
        </p:spPr>
        <p:txBody>
          <a:bodyPr>
            <a:normAutofit/>
          </a:bodyPr>
          <a:lstStyle/>
          <a:p>
            <a:pPr lvl="1"/>
            <a:r>
              <a:rPr lang="en-US" sz="2800" u="sng" dirty="0" smtClean="0"/>
              <a:t>The Agent:  The employee. </a:t>
            </a:r>
          </a:p>
          <a:p>
            <a:pPr marL="468630" lvl="1" indent="0">
              <a:buNone/>
            </a:pPr>
            <a:r>
              <a:rPr lang="en-US" sz="2800" u="sng" dirty="0" smtClean="0"/>
              <a:t>(Ex.: The nurse in the medical office.)</a:t>
            </a:r>
            <a:endParaRPr lang="en-US" sz="2800" u="sng" dirty="0"/>
          </a:p>
        </p:txBody>
      </p:sp>
      <p:pic>
        <p:nvPicPr>
          <p:cNvPr id="4" name="Picture 3"/>
          <p:cNvPicPr>
            <a:picLocks noChangeAspect="1"/>
          </p:cNvPicPr>
          <p:nvPr/>
        </p:nvPicPr>
        <p:blipFill>
          <a:blip r:embed="rId2"/>
          <a:stretch>
            <a:fillRect/>
          </a:stretch>
        </p:blipFill>
        <p:spPr>
          <a:xfrm>
            <a:off x="5406587" y="2910254"/>
            <a:ext cx="3200203" cy="3820942"/>
          </a:xfrm>
          <a:prstGeom prst="rect">
            <a:avLst/>
          </a:prstGeom>
        </p:spPr>
      </p:pic>
      <p:sp>
        <p:nvSpPr>
          <p:cNvPr id="5" name="TextBox 4"/>
          <p:cNvSpPr txBox="1"/>
          <p:nvPr/>
        </p:nvSpPr>
        <p:spPr>
          <a:xfrm>
            <a:off x="265145" y="1060719"/>
            <a:ext cx="4617056" cy="584776"/>
          </a:xfrm>
          <a:prstGeom prst="rect">
            <a:avLst/>
          </a:prstGeom>
          <a:noFill/>
        </p:spPr>
        <p:txBody>
          <a:bodyPr wrap="square" rtlCol="0">
            <a:spAutoFit/>
          </a:bodyPr>
          <a:lstStyle/>
          <a:p>
            <a:r>
              <a:rPr lang="en-US" sz="3200" u="sng" dirty="0" smtClean="0"/>
              <a:t>Parts of Contract Law:</a:t>
            </a:r>
          </a:p>
        </p:txBody>
      </p:sp>
    </p:spTree>
    <p:extLst>
      <p:ext uri="{BB962C8B-B14F-4D97-AF65-F5344CB8AC3E}">
        <p14:creationId xmlns:p14="http://schemas.microsoft.com/office/powerpoint/2010/main" val="20724732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59" y="135070"/>
            <a:ext cx="8837639" cy="1218037"/>
          </a:xfrm>
        </p:spPr>
        <p:txBody>
          <a:bodyPr>
            <a:normAutofit/>
          </a:bodyPr>
          <a:lstStyle/>
          <a:p>
            <a:pPr algn="ctr"/>
            <a:r>
              <a:rPr lang="en-US" sz="3200" u="sng" dirty="0" smtClean="0">
                <a:solidFill>
                  <a:srgbClr val="FF0000"/>
                </a:solidFill>
              </a:rPr>
              <a:t>*</a:t>
            </a:r>
            <a:r>
              <a:rPr lang="en-US" sz="3200" u="sng" dirty="0" smtClean="0"/>
              <a:t>Contract: </a:t>
            </a:r>
            <a:br>
              <a:rPr lang="en-US" sz="3200" u="sng" dirty="0" smtClean="0"/>
            </a:br>
            <a:endParaRPr lang="en-US" sz="3200" u="sng" dirty="0"/>
          </a:p>
        </p:txBody>
      </p:sp>
      <p:sp>
        <p:nvSpPr>
          <p:cNvPr id="3" name="Content Placeholder 2"/>
          <p:cNvSpPr>
            <a:spLocks noGrp="1"/>
          </p:cNvSpPr>
          <p:nvPr>
            <p:ph idx="1"/>
          </p:nvPr>
        </p:nvSpPr>
        <p:spPr>
          <a:xfrm>
            <a:off x="167459" y="1477921"/>
            <a:ext cx="5037748" cy="1113403"/>
          </a:xfrm>
          <a:noFill/>
        </p:spPr>
        <p:txBody>
          <a:bodyPr>
            <a:normAutofit/>
          </a:bodyPr>
          <a:lstStyle/>
          <a:p>
            <a:pPr lvl="1"/>
            <a:r>
              <a:rPr lang="en-US" sz="2800" u="sng" dirty="0" smtClean="0"/>
              <a:t>The Principal:  The employer. </a:t>
            </a:r>
          </a:p>
          <a:p>
            <a:pPr marL="468630" lvl="1" indent="0">
              <a:buNone/>
            </a:pPr>
            <a:r>
              <a:rPr lang="en-US" sz="2800" u="sng" dirty="0" smtClean="0"/>
              <a:t>(Ex.: The doctor, the dentist.)</a:t>
            </a:r>
            <a:endParaRPr lang="en-US" sz="2800" u="sng" dirty="0"/>
          </a:p>
        </p:txBody>
      </p:sp>
      <p:sp>
        <p:nvSpPr>
          <p:cNvPr id="4" name="TextBox 3"/>
          <p:cNvSpPr txBox="1"/>
          <p:nvPr/>
        </p:nvSpPr>
        <p:spPr>
          <a:xfrm>
            <a:off x="167459" y="4108854"/>
            <a:ext cx="8837639" cy="954107"/>
          </a:xfrm>
          <a:prstGeom prst="rect">
            <a:avLst/>
          </a:prstGeom>
          <a:noFill/>
        </p:spPr>
        <p:txBody>
          <a:bodyPr wrap="square" rtlCol="0">
            <a:spAutoFit/>
          </a:bodyPr>
          <a:lstStyle/>
          <a:p>
            <a:pPr algn="ctr"/>
            <a:r>
              <a:rPr lang="en-US" sz="2800" u="sng" dirty="0" smtClean="0"/>
              <a:t>Healthcare workers protect the interests of employers by abiding to contract law.</a:t>
            </a:r>
            <a:endParaRPr lang="en-US" sz="2800" u="sng" dirty="0"/>
          </a:p>
        </p:txBody>
      </p:sp>
      <p:pic>
        <p:nvPicPr>
          <p:cNvPr id="5" name="Picture 4"/>
          <p:cNvPicPr>
            <a:picLocks noChangeAspect="1"/>
          </p:cNvPicPr>
          <p:nvPr/>
        </p:nvPicPr>
        <p:blipFill>
          <a:blip r:embed="rId2"/>
          <a:stretch>
            <a:fillRect/>
          </a:stretch>
        </p:blipFill>
        <p:spPr>
          <a:xfrm>
            <a:off x="5561021" y="1218437"/>
            <a:ext cx="3444077" cy="2678413"/>
          </a:xfrm>
          <a:prstGeom prst="rect">
            <a:avLst/>
          </a:prstGeom>
        </p:spPr>
      </p:pic>
      <p:sp>
        <p:nvSpPr>
          <p:cNvPr id="6" name="TextBox 5"/>
          <p:cNvSpPr txBox="1"/>
          <p:nvPr/>
        </p:nvSpPr>
        <p:spPr>
          <a:xfrm>
            <a:off x="549240" y="854136"/>
            <a:ext cx="4342434" cy="584776"/>
          </a:xfrm>
          <a:prstGeom prst="rect">
            <a:avLst/>
          </a:prstGeom>
          <a:noFill/>
        </p:spPr>
        <p:txBody>
          <a:bodyPr wrap="square" rtlCol="0">
            <a:spAutoFit/>
          </a:bodyPr>
          <a:lstStyle/>
          <a:p>
            <a:r>
              <a:rPr lang="en-US" sz="3200" u="sng" dirty="0" smtClean="0"/>
              <a:t>Parts of Contract Law:</a:t>
            </a:r>
          </a:p>
        </p:txBody>
      </p:sp>
    </p:spTree>
    <p:extLst>
      <p:ext uri="{BB962C8B-B14F-4D97-AF65-F5344CB8AC3E}">
        <p14:creationId xmlns:p14="http://schemas.microsoft.com/office/powerpoint/2010/main" val="34989048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35071"/>
            <a:ext cx="8666042" cy="813988"/>
          </a:xfrm>
        </p:spPr>
        <p:txBody>
          <a:bodyPr>
            <a:normAutofit fontScale="90000"/>
          </a:bodyPr>
          <a:lstStyle/>
          <a:p>
            <a:pPr algn="ctr"/>
            <a:r>
              <a:rPr lang="en-US" sz="3200" u="sng" dirty="0" smtClean="0">
                <a:solidFill>
                  <a:srgbClr val="FF0000"/>
                </a:solidFill>
              </a:rPr>
              <a:t>*</a:t>
            </a:r>
            <a:r>
              <a:rPr lang="en-US" sz="3200" u="sng" dirty="0" smtClean="0"/>
              <a:t>Health care records </a:t>
            </a:r>
            <a:br>
              <a:rPr lang="en-US" sz="3200" u="sng" dirty="0" smtClean="0"/>
            </a:br>
            <a:r>
              <a:rPr lang="en-US" sz="3200" u="sng" dirty="0" smtClean="0"/>
              <a:t>(privileged Communications)</a:t>
            </a:r>
            <a:endParaRPr lang="en-US" sz="3200" u="sng" dirty="0"/>
          </a:p>
        </p:txBody>
      </p:sp>
      <p:sp>
        <p:nvSpPr>
          <p:cNvPr id="3" name="Content Placeholder 2"/>
          <p:cNvSpPr>
            <a:spLocks noGrp="1"/>
          </p:cNvSpPr>
          <p:nvPr>
            <p:ph idx="1"/>
          </p:nvPr>
        </p:nvSpPr>
        <p:spPr>
          <a:xfrm>
            <a:off x="422436" y="1020016"/>
            <a:ext cx="7767501" cy="4085781"/>
          </a:xfrm>
        </p:spPr>
        <p:txBody>
          <a:bodyPr>
            <a:normAutofit/>
          </a:bodyPr>
          <a:lstStyle/>
          <a:p>
            <a:pPr>
              <a:lnSpc>
                <a:spcPct val="90000"/>
              </a:lnSpc>
            </a:pPr>
            <a:r>
              <a:rPr lang="en-US" sz="3200" u="sng" dirty="0" smtClean="0"/>
              <a:t>Health care records:</a:t>
            </a:r>
            <a:r>
              <a:rPr lang="en-US" sz="3200" dirty="0" smtClean="0"/>
              <a:t>  </a:t>
            </a:r>
            <a:r>
              <a:rPr lang="en-US" sz="2800" dirty="0" smtClean="0"/>
              <a:t>Contains confidential information about patient care. </a:t>
            </a:r>
          </a:p>
          <a:p>
            <a:pPr>
              <a:lnSpc>
                <a:spcPct val="90000"/>
              </a:lnSpc>
            </a:pPr>
            <a:endParaRPr lang="en-US" sz="2800" dirty="0"/>
          </a:p>
          <a:p>
            <a:pPr>
              <a:lnSpc>
                <a:spcPct val="90000"/>
              </a:lnSpc>
            </a:pPr>
            <a:endParaRPr lang="en-US" sz="2800" dirty="0" smtClean="0"/>
          </a:p>
          <a:p>
            <a:pPr>
              <a:lnSpc>
                <a:spcPct val="90000"/>
              </a:lnSpc>
            </a:pPr>
            <a:endParaRPr lang="en-US" sz="2800" dirty="0"/>
          </a:p>
          <a:p>
            <a:pPr>
              <a:lnSpc>
                <a:spcPct val="90000"/>
              </a:lnSpc>
            </a:pPr>
            <a:endParaRPr lang="en-US" sz="2800" dirty="0" smtClean="0"/>
          </a:p>
          <a:p>
            <a:pPr>
              <a:lnSpc>
                <a:spcPct val="90000"/>
              </a:lnSpc>
            </a:pPr>
            <a:r>
              <a:rPr lang="en-US" sz="2800" dirty="0" smtClean="0"/>
              <a:t>    The patient also has a right to the health care record.  </a:t>
            </a:r>
            <a:endParaRPr lang="en-US" sz="2800" dirty="0"/>
          </a:p>
        </p:txBody>
      </p:sp>
      <p:pic>
        <p:nvPicPr>
          <p:cNvPr id="4" name="Picture 3"/>
          <p:cNvPicPr>
            <a:picLocks noChangeAspect="1"/>
          </p:cNvPicPr>
          <p:nvPr/>
        </p:nvPicPr>
        <p:blipFill>
          <a:blip r:embed="rId2"/>
          <a:stretch>
            <a:fillRect/>
          </a:stretch>
        </p:blipFill>
        <p:spPr>
          <a:xfrm>
            <a:off x="4255643" y="4457048"/>
            <a:ext cx="3505200" cy="2324100"/>
          </a:xfrm>
          <a:prstGeom prst="rect">
            <a:avLst/>
          </a:prstGeom>
        </p:spPr>
      </p:pic>
      <p:sp>
        <p:nvSpPr>
          <p:cNvPr id="5" name="TextBox 4"/>
          <p:cNvSpPr txBox="1"/>
          <p:nvPr/>
        </p:nvSpPr>
        <p:spPr>
          <a:xfrm>
            <a:off x="579727" y="1989034"/>
            <a:ext cx="7610210" cy="1945148"/>
          </a:xfrm>
          <a:prstGeom prst="rect">
            <a:avLst/>
          </a:prstGeom>
          <a:noFill/>
        </p:spPr>
        <p:txBody>
          <a:bodyPr wrap="square" rtlCol="0">
            <a:spAutoFit/>
          </a:bodyPr>
          <a:lstStyle/>
          <a:p>
            <a:pPr>
              <a:lnSpc>
                <a:spcPct val="110000"/>
              </a:lnSpc>
            </a:pPr>
            <a:r>
              <a:rPr lang="en-US" sz="2800" b="1" u="sng" dirty="0" smtClean="0"/>
              <a:t> Healthcare agencies and workers that provide care to the patient are entitled to review the records.  </a:t>
            </a:r>
          </a:p>
          <a:p>
            <a:r>
              <a:rPr lang="en-US" sz="2800" b="1" u="sng" dirty="0" smtClean="0"/>
              <a:t>( Ex: Doctor, dentist, nurse, hospital agency) </a:t>
            </a:r>
            <a:endParaRPr lang="en-US" sz="2800" b="1" u="sng" dirty="0"/>
          </a:p>
        </p:txBody>
      </p:sp>
    </p:spTree>
    <p:extLst>
      <p:ext uri="{BB962C8B-B14F-4D97-AF65-F5344CB8AC3E}">
        <p14:creationId xmlns:p14="http://schemas.microsoft.com/office/powerpoint/2010/main" val="262142861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80</TotalTime>
  <Words>919</Words>
  <Application>Microsoft Macintosh PowerPoint</Application>
  <PresentationFormat>On-screen Show (4:3)</PresentationFormat>
  <Paragraphs>118</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Angles</vt:lpstr>
      <vt:lpstr>6.02 Contracts and professional standards for healthcare worker</vt:lpstr>
      <vt:lpstr>*Informed Consent</vt:lpstr>
      <vt:lpstr>*Contract:  an agreement between two or more parties.</vt:lpstr>
      <vt:lpstr>*Contract  </vt:lpstr>
      <vt:lpstr>*Contract:  </vt:lpstr>
      <vt:lpstr>*Contract:  </vt:lpstr>
      <vt:lpstr>*Contract:  </vt:lpstr>
      <vt:lpstr>*Contract:  </vt:lpstr>
      <vt:lpstr>*Health care records  (privileged Communications)</vt:lpstr>
      <vt:lpstr> *principles to follow with health care records  </vt:lpstr>
      <vt:lpstr> *principles to follow with health care records  </vt:lpstr>
      <vt:lpstr> *principles to follow with health care records  </vt:lpstr>
      <vt:lpstr> *principles to follow with health care records  </vt:lpstr>
      <vt:lpstr> *principles to follow  with health care records  </vt:lpstr>
      <vt:lpstr>Professional standards</vt:lpstr>
      <vt:lpstr>Professional standards</vt:lpstr>
      <vt:lpstr>Professional standards</vt:lpstr>
      <vt:lpstr>Professional standards</vt:lpstr>
      <vt:lpstr>Professional standards</vt:lpstr>
      <vt:lpstr>Professional standards</vt:lpstr>
      <vt:lpstr>Professional standards</vt:lpstr>
      <vt:lpstr>Professional standards</vt:lpstr>
      <vt:lpstr>Professional standards</vt:lpstr>
      <vt:lpstr>Professional standards</vt:lpstr>
      <vt:lpstr>Professional standards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and ethical responsibilities of the healthcare worker</dc:title>
  <dc:creator>Loaner Loaner</dc:creator>
  <cp:lastModifiedBy>Loaner Loaner</cp:lastModifiedBy>
  <cp:revision>10</cp:revision>
  <dcterms:created xsi:type="dcterms:W3CDTF">2014-12-19T03:32:44Z</dcterms:created>
  <dcterms:modified xsi:type="dcterms:W3CDTF">2014-12-30T18:23:13Z</dcterms:modified>
</cp:coreProperties>
</file>