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1"/>
  </p:notesMasterIdLst>
  <p:sldIdLst>
    <p:sldId id="257" r:id="rId2"/>
    <p:sldId id="258" r:id="rId3"/>
    <p:sldId id="272" r:id="rId4"/>
    <p:sldId id="295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91" r:id="rId27"/>
    <p:sldId id="292" r:id="rId28"/>
    <p:sldId id="293" r:id="rId29"/>
    <p:sldId id="294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-24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F3CEA8-B4C8-8941-B0DF-E68CBF51D552}" type="datetimeFigureOut">
              <a:rPr lang="en-US" smtClean="0"/>
              <a:t>2/22/15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71ACE9-D042-1644-B1BD-E3CB05DFA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85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365C1-5B03-4A40-A79F-E07909340D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75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1ACE9-D042-1644-B1BD-E3CB05DFA6A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621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E7B10-CEC3-F849-A5AB-DF7CD0AE02CE}" type="datetimeFigureOut">
              <a:rPr lang="en-US" smtClean="0"/>
              <a:t>2/22/15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502C0-2A12-624C-92F4-5F6258FEE3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E7B10-CEC3-F849-A5AB-DF7CD0AE02CE}" type="datetimeFigureOut">
              <a:rPr lang="en-US" smtClean="0"/>
              <a:t>2/22/15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502C0-2A12-624C-92F4-5F6258FEE3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E7B10-CEC3-F849-A5AB-DF7CD0AE02CE}" type="datetimeFigureOut">
              <a:rPr lang="en-US" smtClean="0"/>
              <a:t>2/22/15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502C0-2A12-624C-92F4-5F6258FEE3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E7B10-CEC3-F849-A5AB-DF7CD0AE02CE}" type="datetimeFigureOut">
              <a:rPr lang="en-US" smtClean="0"/>
              <a:t>2/22/15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502C0-2A12-624C-92F4-5F6258FEE3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E7B10-CEC3-F849-A5AB-DF7CD0AE02CE}" type="datetimeFigureOut">
              <a:rPr lang="en-US" smtClean="0"/>
              <a:t>2/22/15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502C0-2A12-624C-92F4-5F6258FEE3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E7B10-CEC3-F849-A5AB-DF7CD0AE02CE}" type="datetimeFigureOut">
              <a:rPr lang="en-US" smtClean="0"/>
              <a:t>2/22/15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502C0-2A12-624C-92F4-5F6258FEE39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E7B10-CEC3-F849-A5AB-DF7CD0AE02CE}" type="datetimeFigureOut">
              <a:rPr lang="en-US" smtClean="0"/>
              <a:t>2/22/15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502C0-2A12-624C-92F4-5F6258FEE3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E7B10-CEC3-F849-A5AB-DF7CD0AE02CE}" type="datetimeFigureOut">
              <a:rPr lang="en-US" smtClean="0"/>
              <a:t>2/22/15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502C0-2A12-624C-92F4-5F6258FEE3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E7B10-CEC3-F849-A5AB-DF7CD0AE02CE}" type="datetimeFigureOut">
              <a:rPr lang="en-US" smtClean="0"/>
              <a:t>2/22/15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502C0-2A12-624C-92F4-5F6258FEE3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E7B10-CEC3-F849-A5AB-DF7CD0AE02CE}" type="datetimeFigureOut">
              <a:rPr lang="en-US" smtClean="0"/>
              <a:t>2/22/15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5B502C0-2A12-624C-92F4-5F6258FEE3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E7B10-CEC3-F849-A5AB-DF7CD0AE02CE}" type="datetimeFigureOut">
              <a:rPr lang="en-US" smtClean="0"/>
              <a:t>2/22/15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502C0-2A12-624C-92F4-5F6258FEE3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774E7B10-CEC3-F849-A5AB-DF7CD0AE02CE}" type="datetimeFigureOut">
              <a:rPr lang="en-US" smtClean="0"/>
              <a:t>2/22/15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35B502C0-2A12-624C-92F4-5F6258FEE39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7010" y="3907578"/>
            <a:ext cx="8331122" cy="2549086"/>
          </a:xfrm>
        </p:spPr>
        <p:txBody>
          <a:bodyPr>
            <a:normAutofit/>
          </a:bodyPr>
          <a:lstStyle/>
          <a:p>
            <a:pPr algn="ctr"/>
            <a:r>
              <a:rPr lang="en-US" sz="4000" u="sng" smtClean="0"/>
              <a:t>6.03 Ethics</a:t>
            </a:r>
            <a:r>
              <a:rPr lang="en-US" sz="4000" u="sng" dirty="0" smtClean="0"/>
              <a:t>, Patient Rights, and Advance Directives for Healthcare</a:t>
            </a:r>
            <a:endParaRPr lang="en-US" sz="4000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615" y="195385"/>
            <a:ext cx="6174154" cy="393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720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786075"/>
          </a:xfrm>
          <a:solidFill>
            <a:srgbClr val="FFFFFF"/>
          </a:solidFill>
        </p:spPr>
        <p:txBody>
          <a:bodyPr/>
          <a:lstStyle/>
          <a:p>
            <a:pPr algn="ctr"/>
            <a:r>
              <a:rPr lang="en-US" u="sng" dirty="0" smtClean="0"/>
              <a:t>Ethical code guidelines 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280" y="1055888"/>
            <a:ext cx="8791636" cy="2433300"/>
          </a:xfrm>
        </p:spPr>
        <p:txBody>
          <a:bodyPr>
            <a:normAutofit/>
          </a:bodyPr>
          <a:lstStyle/>
          <a:p>
            <a:pPr marL="457200" indent="-457200">
              <a:buFont typeface="Wingdings" charset="2"/>
              <a:buChar char="u"/>
            </a:pPr>
            <a:r>
              <a:rPr lang="en-US" sz="3000" u="sng" dirty="0" smtClean="0"/>
              <a:t>9. Maintain </a:t>
            </a:r>
            <a:r>
              <a:rPr lang="en-US" sz="3000" b="1" u="sng" dirty="0" smtClean="0"/>
              <a:t>CONFIDENTIALITY!</a:t>
            </a:r>
            <a:r>
              <a:rPr lang="en-US" sz="3000" dirty="0" smtClean="0"/>
              <a:t> Confidentiality means that information about the patient must remain private and can be shared only with other members of the patient’s health care team. </a:t>
            </a:r>
            <a:endParaRPr lang="en-US" sz="3000" dirty="0"/>
          </a:p>
          <a:p>
            <a:endParaRPr lang="en-US" sz="3000" dirty="0" smtClean="0"/>
          </a:p>
          <a:p>
            <a:pPr marL="68580" indent="0">
              <a:buNone/>
            </a:pPr>
            <a:endParaRPr lang="en-US" sz="3000" dirty="0"/>
          </a:p>
          <a:p>
            <a:endParaRPr lang="en-US" sz="3000" dirty="0" smtClean="0"/>
          </a:p>
          <a:p>
            <a:endParaRPr lang="en-US" sz="3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0432" y="3628919"/>
            <a:ext cx="3229081" cy="32290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0999" y="2935190"/>
            <a:ext cx="7304629" cy="553998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000" u="sng" dirty="0"/>
              <a:t>Gossiping about a patient is ethically wrong! </a:t>
            </a:r>
          </a:p>
        </p:txBody>
      </p:sp>
    </p:spTree>
    <p:extLst>
      <p:ext uri="{BB962C8B-B14F-4D97-AF65-F5344CB8AC3E}">
        <p14:creationId xmlns:p14="http://schemas.microsoft.com/office/powerpoint/2010/main" val="2374924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786075"/>
          </a:xfrm>
        </p:spPr>
        <p:txBody>
          <a:bodyPr/>
          <a:lstStyle/>
          <a:p>
            <a:pPr algn="ctr"/>
            <a:r>
              <a:rPr lang="en-US" u="sng" dirty="0" smtClean="0"/>
              <a:t>Ethical code guidelines 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280" y="1237326"/>
            <a:ext cx="8791636" cy="1609852"/>
          </a:xfrm>
        </p:spPr>
        <p:txBody>
          <a:bodyPr>
            <a:normAutofit fontScale="92500"/>
          </a:bodyPr>
          <a:lstStyle/>
          <a:p>
            <a:pPr marL="457200" indent="-457200">
              <a:buFont typeface="Wingdings" charset="2"/>
              <a:buChar char="u"/>
            </a:pPr>
            <a:r>
              <a:rPr lang="en-US" sz="3000" dirty="0" smtClean="0"/>
              <a:t>10. Refrain from immoral, unethical and illegal practices. If you observe others taking part in illegal actions, they should be reported to proper authorities.</a:t>
            </a:r>
            <a:endParaRPr lang="en-US" sz="3000" dirty="0"/>
          </a:p>
          <a:p>
            <a:endParaRPr lang="en-US" sz="3000" dirty="0" smtClean="0"/>
          </a:p>
          <a:p>
            <a:endParaRPr lang="en-US" sz="3000" dirty="0"/>
          </a:p>
          <a:p>
            <a:endParaRPr lang="en-US" sz="3000" dirty="0" smtClean="0"/>
          </a:p>
          <a:p>
            <a:endParaRPr lang="en-US" sz="3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740409"/>
            <a:ext cx="7800833" cy="229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678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786075"/>
          </a:xfrm>
        </p:spPr>
        <p:txBody>
          <a:bodyPr/>
          <a:lstStyle/>
          <a:p>
            <a:pPr algn="ctr"/>
            <a:r>
              <a:rPr lang="en-US" u="sng" dirty="0" smtClean="0"/>
              <a:t>Ethical code guidelines 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280" y="1237326"/>
            <a:ext cx="8791636" cy="4247678"/>
          </a:xfrm>
        </p:spPr>
        <p:txBody>
          <a:bodyPr>
            <a:normAutofit/>
          </a:bodyPr>
          <a:lstStyle/>
          <a:p>
            <a:pPr marL="457200" indent="-457200">
              <a:buFont typeface="Wingdings" charset="2"/>
              <a:buChar char="u"/>
            </a:pPr>
            <a:r>
              <a:rPr lang="en-US" sz="3000" dirty="0" smtClean="0"/>
              <a:t>11. Show loyalty to patient’s, co-workers and employers. Avoid negative statements and always express a positive attitude. </a:t>
            </a:r>
            <a:endParaRPr lang="en-US" sz="3000" dirty="0"/>
          </a:p>
          <a:p>
            <a:pPr marL="457200" indent="-457200">
              <a:buFont typeface="Wingdings" charset="2"/>
              <a:buChar char="u"/>
            </a:pPr>
            <a:endParaRPr lang="en-US" sz="3000" dirty="0" smtClean="0"/>
          </a:p>
          <a:p>
            <a:pPr marL="457200" indent="-457200">
              <a:buFont typeface="Wingdings" charset="2"/>
              <a:buChar char="u"/>
            </a:pPr>
            <a:r>
              <a:rPr lang="en-US" sz="3000" dirty="0" smtClean="0"/>
              <a:t>12. Be sincere, honest and caring. Treat others as you would want to be treated.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5549" y="3874237"/>
            <a:ext cx="2870200" cy="28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2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827946"/>
          </a:xfrm>
        </p:spPr>
        <p:txBody>
          <a:bodyPr/>
          <a:lstStyle/>
          <a:p>
            <a:pPr algn="ctr"/>
            <a:r>
              <a:rPr lang="en-US" sz="3600" u="sng" dirty="0" smtClean="0"/>
              <a:t>ethical DILEMMAS</a:t>
            </a:r>
            <a:endParaRPr lang="en-US" sz="36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280" y="1237326"/>
            <a:ext cx="8791636" cy="1121365"/>
          </a:xfrm>
        </p:spPr>
        <p:txBody>
          <a:bodyPr/>
          <a:lstStyle/>
          <a:p>
            <a:r>
              <a:rPr lang="en-US" sz="2800" dirty="0" smtClean="0"/>
              <a:t>Principles of Right or Wrong </a:t>
            </a:r>
          </a:p>
          <a:p>
            <a:pPr marL="457200" indent="-457200">
              <a:buFont typeface="Wingdings" charset="2"/>
              <a:buChar char="u"/>
            </a:pPr>
            <a:r>
              <a:rPr lang="en-US" sz="2800" dirty="0" smtClean="0"/>
              <a:t>Is euthanasia justified?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314" y="2946067"/>
            <a:ext cx="5114714" cy="313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96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786075"/>
          </a:xfrm>
        </p:spPr>
        <p:txBody>
          <a:bodyPr/>
          <a:lstStyle/>
          <a:p>
            <a:pPr algn="ctr"/>
            <a:r>
              <a:rPr lang="en-US" sz="3600" u="sng" dirty="0"/>
              <a:t>ethical DILEMMAS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280" y="1237326"/>
            <a:ext cx="8791636" cy="1372587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 smtClean="0"/>
              <a:t>Principles of Right or Wrong </a:t>
            </a:r>
          </a:p>
          <a:p>
            <a:pPr marL="457200" indent="-457200">
              <a:buFont typeface="Wingdings" charset="2"/>
              <a:buChar char="u"/>
            </a:pPr>
            <a:r>
              <a:rPr lang="en-US" sz="3000" dirty="0" smtClean="0"/>
              <a:t>Should the patient be told that the health care provider </a:t>
            </a:r>
          </a:p>
          <a:p>
            <a:pPr marL="468630" lvl="1" indent="0">
              <a:buNone/>
            </a:pPr>
            <a:r>
              <a:rPr lang="en-US" sz="3000" dirty="0" smtClean="0"/>
              <a:t>has AIDS?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0" y="2796019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93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786075"/>
          </a:xfrm>
        </p:spPr>
        <p:txBody>
          <a:bodyPr/>
          <a:lstStyle/>
          <a:p>
            <a:pPr algn="ctr"/>
            <a:r>
              <a:rPr lang="en-US" sz="3600" u="sng" dirty="0"/>
              <a:t>ethical DILEMMAS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280" y="1237326"/>
            <a:ext cx="8791636" cy="112136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Principles of Right or Wrong </a:t>
            </a:r>
          </a:p>
          <a:p>
            <a:pPr marL="457200" indent="-457200">
              <a:buFont typeface="Wingdings" charset="2"/>
              <a:buChar char="u"/>
            </a:pPr>
            <a:r>
              <a:rPr lang="en-US" sz="3000" dirty="0" smtClean="0"/>
              <a:t>Should aborted fetuses be used for research?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6864" b="26206"/>
          <a:stretch/>
        </p:blipFill>
        <p:spPr>
          <a:xfrm>
            <a:off x="1498648" y="2910029"/>
            <a:ext cx="5780535" cy="202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98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786075"/>
          </a:xfrm>
        </p:spPr>
        <p:txBody>
          <a:bodyPr/>
          <a:lstStyle/>
          <a:p>
            <a:pPr algn="ctr"/>
            <a:r>
              <a:rPr lang="en-US" sz="3600" u="sng" dirty="0"/>
              <a:t>ethical DILEMMAS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280" y="1237325"/>
            <a:ext cx="8791636" cy="124697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Principles of Right or Wrong </a:t>
            </a:r>
          </a:p>
          <a:p>
            <a:pPr marL="457200" indent="-457200">
              <a:buFont typeface="Wingdings" charset="2"/>
              <a:buChar char="u"/>
            </a:pPr>
            <a:r>
              <a:rPr lang="en-US" sz="2800" dirty="0" smtClean="0"/>
              <a:t>When should life support be discontinued?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146" y="2710250"/>
            <a:ext cx="6065986" cy="226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672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3395" y="274638"/>
            <a:ext cx="5715536" cy="786075"/>
          </a:xfrm>
          <a:solidFill>
            <a:srgbClr val="FFFFFF"/>
          </a:solidFill>
        </p:spPr>
        <p:txBody>
          <a:bodyPr/>
          <a:lstStyle/>
          <a:p>
            <a:pPr algn="ctr"/>
            <a:r>
              <a:rPr lang="en-US" sz="3600" u="sng" dirty="0"/>
              <a:t>ethical DILEMMAS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280" y="1237326"/>
            <a:ext cx="4705334" cy="3559008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Principles of Right or Wrong </a:t>
            </a:r>
          </a:p>
          <a:p>
            <a:pPr marL="457200" indent="-457200" algn="ctr">
              <a:buFont typeface="Wingdings" charset="2"/>
              <a:buChar char="u"/>
            </a:pPr>
            <a:r>
              <a:rPr lang="en-US" sz="3200" u="sng" dirty="0" smtClean="0"/>
              <a:t>Should parents be able to refuse a life-saving blood transfusion for their child due to religious beliefs?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519" y="1456079"/>
            <a:ext cx="3277868" cy="490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8067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786075"/>
          </a:xfrm>
        </p:spPr>
        <p:txBody>
          <a:bodyPr/>
          <a:lstStyle/>
          <a:p>
            <a:pPr algn="ctr"/>
            <a:r>
              <a:rPr lang="en-US" sz="3600" u="sng" dirty="0"/>
              <a:t>ethical DILEMMAS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280" y="1237326"/>
            <a:ext cx="8791636" cy="151215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Principles of Right or Wrong </a:t>
            </a:r>
          </a:p>
          <a:p>
            <a:pPr marL="457200" indent="-457200">
              <a:buFont typeface="Wingdings" charset="2"/>
              <a:buChar char="u"/>
            </a:pPr>
            <a:r>
              <a:rPr lang="en-US" sz="2800" dirty="0" smtClean="0"/>
              <a:t>Can a healthcare facility refuse expensive treatment if the patient can’t afford it?</a:t>
            </a:r>
            <a:r>
              <a:rPr lang="en-US" sz="3000" dirty="0" smtClean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138" y="2940813"/>
            <a:ext cx="5237175" cy="330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17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786075"/>
          </a:xfrm>
        </p:spPr>
        <p:txBody>
          <a:bodyPr/>
          <a:lstStyle/>
          <a:p>
            <a:pPr algn="ctr"/>
            <a:r>
              <a:rPr lang="en-US" sz="3600" u="sng" dirty="0"/>
              <a:t>ethical DILEMMAS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280" y="1237326"/>
            <a:ext cx="8791636" cy="151215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Principles of Right or Wrong </a:t>
            </a:r>
          </a:p>
          <a:p>
            <a:pPr marL="457200" indent="-457200">
              <a:buFont typeface="Wingdings" charset="2"/>
              <a:buChar char="u"/>
            </a:pPr>
            <a:r>
              <a:rPr lang="en-US" sz="2800" dirty="0" smtClean="0"/>
              <a:t>Who should decide if a 75 year old or a 56 year old gets the kidney transplant? </a:t>
            </a:r>
            <a:endParaRPr lang="en-US" sz="3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2979340"/>
            <a:ext cx="36576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183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280" y="1237326"/>
            <a:ext cx="8791636" cy="3733800"/>
          </a:xfrm>
        </p:spPr>
        <p:txBody>
          <a:bodyPr>
            <a:normAutofit lnSpcReduction="10000"/>
          </a:bodyPr>
          <a:lstStyle/>
          <a:p>
            <a:r>
              <a:rPr lang="en-US" sz="3600" u="sng" dirty="0" smtClean="0"/>
              <a:t>Ethics:  </a:t>
            </a:r>
          </a:p>
          <a:p>
            <a:pPr marL="457200" indent="-457200">
              <a:buFont typeface="Arial"/>
              <a:buChar char="•"/>
            </a:pPr>
            <a:r>
              <a:rPr lang="en-US" sz="2800" u="sng" dirty="0"/>
              <a:t>S</a:t>
            </a:r>
            <a:r>
              <a:rPr lang="en-US" sz="2800" u="sng" dirty="0" smtClean="0"/>
              <a:t>et of principles relating to what is morally right and wrong; provides a standard of conduct, a code of behavior.</a:t>
            </a:r>
          </a:p>
          <a:p>
            <a:endParaRPr lang="en-US" sz="2800" u="sng" dirty="0" smtClean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Ethics enable the health care worker to make decisions based on what people believe is right and good conduct.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3182" b="14238"/>
          <a:stretch/>
        </p:blipFill>
        <p:spPr>
          <a:xfrm>
            <a:off x="2521175" y="287471"/>
            <a:ext cx="4284103" cy="146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645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786075"/>
          </a:xfrm>
        </p:spPr>
        <p:txBody>
          <a:bodyPr/>
          <a:lstStyle/>
          <a:p>
            <a:pPr algn="ctr"/>
            <a:r>
              <a:rPr lang="en-US" sz="3600" u="sng" dirty="0"/>
              <a:t>ethical DILEMMAS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280" y="1237326"/>
            <a:ext cx="8791636" cy="135863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Principles of Right or Wrong </a:t>
            </a:r>
          </a:p>
          <a:p>
            <a:pPr marL="457200" indent="-457200">
              <a:buFont typeface="Wingdings" charset="2"/>
              <a:buChar char="u"/>
            </a:pPr>
            <a:r>
              <a:rPr lang="en-US" sz="2800" dirty="0" smtClean="0"/>
              <a:t>Should organs be sold for transplant? </a:t>
            </a:r>
            <a:endParaRPr lang="en-US" sz="3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613" y="2938466"/>
            <a:ext cx="4274687" cy="331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2534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786075"/>
          </a:xfrm>
        </p:spPr>
        <p:txBody>
          <a:bodyPr/>
          <a:lstStyle/>
          <a:p>
            <a:pPr algn="ctr"/>
            <a:r>
              <a:rPr lang="en-US" sz="3600" u="sng" dirty="0"/>
              <a:t>ethical DILEMMAS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280" y="1237326"/>
            <a:ext cx="8791636" cy="151215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Principles of Right or Wrong </a:t>
            </a:r>
          </a:p>
          <a:p>
            <a:pPr marL="457200" indent="-457200">
              <a:buFont typeface="Wingdings" charset="2"/>
              <a:buChar char="u"/>
            </a:pPr>
            <a:r>
              <a:rPr lang="en-US" sz="2800" dirty="0" smtClean="0"/>
              <a:t>Should marijuana be used as a prescription medication? </a:t>
            </a:r>
            <a:endParaRPr lang="en-US" sz="3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759" y="2958832"/>
            <a:ext cx="7340319" cy="350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8361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786075"/>
          </a:xfrm>
        </p:spPr>
        <p:txBody>
          <a:bodyPr/>
          <a:lstStyle/>
          <a:p>
            <a:pPr algn="ctr"/>
            <a:r>
              <a:rPr lang="en-US" sz="3600" u="sng" dirty="0"/>
              <a:t>ethical DILEMMAS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280" y="1237326"/>
            <a:ext cx="8791636" cy="151215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Principles of Right or Wrong </a:t>
            </a:r>
          </a:p>
          <a:p>
            <a:pPr marL="457200" indent="-457200">
              <a:buFont typeface="Wingdings" charset="2"/>
              <a:buChar char="u"/>
            </a:pPr>
            <a:r>
              <a:rPr lang="en-US" sz="2800" dirty="0" smtClean="0"/>
              <a:t>Should animals be used in research even if it results in the death of the animal? </a:t>
            </a:r>
            <a:endParaRPr lang="en-US" sz="3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850" y="3017904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9149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786075"/>
          </a:xfrm>
        </p:spPr>
        <p:txBody>
          <a:bodyPr/>
          <a:lstStyle/>
          <a:p>
            <a:pPr algn="ctr"/>
            <a:r>
              <a:rPr lang="en-US" sz="3600" u="sng" dirty="0"/>
              <a:t>ethical DILEMMAS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280" y="1237326"/>
            <a:ext cx="8791636" cy="151215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Principles of Right or Wrong </a:t>
            </a:r>
          </a:p>
          <a:p>
            <a:pPr marL="457200" indent="-457200">
              <a:buFont typeface="Wingdings" charset="2"/>
              <a:buChar char="u"/>
            </a:pPr>
            <a:r>
              <a:rPr lang="en-US" sz="2800" dirty="0" smtClean="0"/>
              <a:t>Should genes be transplanted to create the “perfect human”? </a:t>
            </a:r>
            <a:endParaRPr lang="en-US" sz="3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805" y="3153832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745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786075"/>
          </a:xfrm>
        </p:spPr>
        <p:txBody>
          <a:bodyPr/>
          <a:lstStyle/>
          <a:p>
            <a:pPr algn="ctr"/>
            <a:r>
              <a:rPr lang="en-US" sz="3600" u="sng" dirty="0"/>
              <a:t>ethical DILEMMAS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280" y="1237326"/>
            <a:ext cx="8791636" cy="151215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Principles of Right or Wrong</a:t>
            </a:r>
          </a:p>
          <a:p>
            <a:pPr lvl="1">
              <a:buClrTx/>
              <a:buFont typeface="Wingdings" charset="2"/>
              <a:buChar char="u"/>
            </a:pPr>
            <a:r>
              <a:rPr lang="en-US" sz="2800" dirty="0" smtClean="0"/>
              <a:t>Should cloning be allowed?</a:t>
            </a:r>
            <a:endParaRPr lang="en-US" sz="3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944" y="2916962"/>
            <a:ext cx="3748075" cy="209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6773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786075"/>
          </a:xfrm>
        </p:spPr>
        <p:txBody>
          <a:bodyPr/>
          <a:lstStyle/>
          <a:p>
            <a:pPr algn="ctr"/>
            <a:r>
              <a:rPr lang="en-US" sz="3600" u="sng" dirty="0"/>
              <a:t>ethical DILEMMAS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280" y="1237326"/>
            <a:ext cx="8791636" cy="1875030"/>
          </a:xfrm>
        </p:spPr>
        <p:txBody>
          <a:bodyPr>
            <a:noAutofit/>
          </a:bodyPr>
          <a:lstStyle/>
          <a:p>
            <a:r>
              <a:rPr lang="en-US" sz="2800" dirty="0" smtClean="0"/>
              <a:t>Principles of Right or Wrong </a:t>
            </a:r>
          </a:p>
          <a:p>
            <a:pPr marL="457200" indent="-457200">
              <a:buFont typeface="Wingdings" charset="2"/>
              <a:buChar char="u"/>
            </a:pPr>
            <a:r>
              <a:rPr lang="en-US" sz="2800" dirty="0" smtClean="0"/>
              <a:t>Should aborted fetuses be used for stem cell research when scientists can use the stem cells to cure diabetes, osteoporosis, Parkinson’s?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664" y="3396436"/>
            <a:ext cx="5288828" cy="311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2817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smtClean="0"/>
              <a:t>Patient RIGHTS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100628"/>
            <a:ext cx="7520940" cy="5565964"/>
          </a:xfrm>
        </p:spPr>
        <p:txBody>
          <a:bodyPr>
            <a:noAutofit/>
          </a:bodyPr>
          <a:lstStyle/>
          <a:p>
            <a:pPr marL="0" indent="0" algn="ctr"/>
            <a:r>
              <a:rPr lang="en-US" sz="3200" dirty="0" smtClean="0"/>
              <a:t>Federal and state regulations require health care facilities to have written policies for </a:t>
            </a:r>
            <a:r>
              <a:rPr lang="en-US" sz="3200" dirty="0"/>
              <a:t>i</a:t>
            </a:r>
            <a:r>
              <a:rPr lang="en-US" sz="3200" dirty="0" smtClean="0"/>
              <a:t>nsurance of patient rights.</a:t>
            </a:r>
          </a:p>
          <a:p>
            <a:pPr>
              <a:buAutoNum type="arabicPeriod"/>
            </a:pPr>
            <a:r>
              <a:rPr lang="en-US" sz="3200" dirty="0" smtClean="0">
                <a:latin typeface="Noteworthy Light"/>
                <a:cs typeface="Noteworthy Light"/>
              </a:rPr>
              <a:t> Right to </a:t>
            </a:r>
            <a:r>
              <a:rPr lang="en-US" sz="3200" dirty="0">
                <a:latin typeface="Noteworthy Light"/>
                <a:cs typeface="Noteworthy Light"/>
              </a:rPr>
              <a:t>c</a:t>
            </a:r>
            <a:r>
              <a:rPr lang="en-US" sz="3200" dirty="0" smtClean="0">
                <a:latin typeface="Noteworthy Light"/>
                <a:cs typeface="Noteworthy Light"/>
              </a:rPr>
              <a:t>onsiderate and respectful care.</a:t>
            </a:r>
          </a:p>
          <a:p>
            <a:pPr>
              <a:buAutoNum type="arabicPeriod"/>
            </a:pPr>
            <a:endParaRPr lang="en-US" sz="3200" dirty="0">
              <a:latin typeface="Noteworthy Light"/>
              <a:cs typeface="Noteworthy Light"/>
            </a:endParaRPr>
          </a:p>
          <a:p>
            <a:pPr>
              <a:buAutoNum type="arabicPeriod"/>
            </a:pPr>
            <a:r>
              <a:rPr lang="en-US" sz="3200" dirty="0">
                <a:latin typeface="Noteworthy Light"/>
                <a:cs typeface="Noteworthy Light"/>
              </a:rPr>
              <a:t> </a:t>
            </a:r>
            <a:r>
              <a:rPr lang="en-US" sz="3200" dirty="0" smtClean="0">
                <a:latin typeface="Noteworthy Light"/>
                <a:cs typeface="Noteworthy Light"/>
              </a:rPr>
              <a:t>Right to obtain information about condition, diagnosis, and treatment.</a:t>
            </a:r>
          </a:p>
          <a:p>
            <a:pPr>
              <a:buAutoNum type="arabicPeriod"/>
            </a:pPr>
            <a:endParaRPr lang="en-US" sz="3200" dirty="0">
              <a:latin typeface="Noteworthy Light"/>
              <a:cs typeface="Noteworthy Light"/>
            </a:endParaRPr>
          </a:p>
          <a:p>
            <a:pPr>
              <a:buAutoNum type="arabicPeriod"/>
            </a:pPr>
            <a:r>
              <a:rPr lang="en-US" sz="3200" dirty="0" smtClean="0">
                <a:latin typeface="Noteworthy Light"/>
                <a:cs typeface="Noteworthy Light"/>
              </a:rPr>
              <a:t>Right to receive information to make informed consent.</a:t>
            </a:r>
          </a:p>
        </p:txBody>
      </p:sp>
    </p:spTree>
    <p:extLst>
      <p:ext uri="{BB962C8B-B14F-4D97-AF65-F5344CB8AC3E}">
        <p14:creationId xmlns:p14="http://schemas.microsoft.com/office/powerpoint/2010/main" val="27293750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Patient RIGHTS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4. </a:t>
            </a:r>
            <a:r>
              <a:rPr lang="en-US" sz="3200" dirty="0" smtClean="0">
                <a:latin typeface="Noteworthy Light"/>
                <a:cs typeface="Noteworthy Light"/>
              </a:rPr>
              <a:t>Right to have advance directives or refuse care.</a:t>
            </a:r>
          </a:p>
          <a:p>
            <a:endParaRPr lang="en-US" sz="3200" dirty="0">
              <a:latin typeface="Noteworthy Light"/>
              <a:cs typeface="Noteworthy Light"/>
            </a:endParaRPr>
          </a:p>
          <a:p>
            <a:pPr>
              <a:buAutoNum type="arabicPeriod" startAt="5"/>
            </a:pPr>
            <a:r>
              <a:rPr lang="en-US" sz="3200" dirty="0" smtClean="0">
                <a:latin typeface="Noteworthy Light"/>
                <a:cs typeface="Noteworthy Light"/>
              </a:rPr>
              <a:t> Right to privacy.</a:t>
            </a:r>
          </a:p>
          <a:p>
            <a:pPr>
              <a:buAutoNum type="arabicPeriod" startAt="5"/>
            </a:pPr>
            <a:endParaRPr lang="en-US" sz="3200" dirty="0">
              <a:latin typeface="Noteworthy Light"/>
              <a:cs typeface="Noteworthy Light"/>
            </a:endParaRPr>
          </a:p>
          <a:p>
            <a:pPr>
              <a:buAutoNum type="arabicPeriod" startAt="5"/>
            </a:pPr>
            <a:r>
              <a:rPr lang="en-US" sz="3200" dirty="0">
                <a:latin typeface="Noteworthy Light"/>
                <a:cs typeface="Noteworthy Light"/>
              </a:rPr>
              <a:t> </a:t>
            </a:r>
            <a:r>
              <a:rPr lang="en-US" sz="3200" dirty="0" smtClean="0">
                <a:latin typeface="Noteworthy Light"/>
                <a:cs typeface="Noteworthy Light"/>
              </a:rPr>
              <a:t>Right to confidentiality.</a:t>
            </a:r>
            <a:endParaRPr lang="en-US" sz="3200" dirty="0">
              <a:latin typeface="Noteworthy Light"/>
              <a:cs typeface="Noteworthy Ligh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2330" y="1889687"/>
            <a:ext cx="3071570" cy="209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9375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Patient RIGHTS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486" y="3918225"/>
            <a:ext cx="7520940" cy="2039851"/>
          </a:xfrm>
        </p:spPr>
        <p:txBody>
          <a:bodyPr>
            <a:normAutofit fontScale="92500" lnSpcReduction="20000"/>
          </a:bodyPr>
          <a:lstStyle/>
          <a:p>
            <a:pPr marL="0" indent="0"/>
            <a:r>
              <a:rPr lang="en-US" sz="3200" dirty="0" smtClean="0">
                <a:latin typeface="Noteworthy Light"/>
                <a:cs typeface="Noteworthy Light"/>
              </a:rPr>
              <a:t>8. Right to refuse participate </a:t>
            </a:r>
            <a:endParaRPr lang="en-US" sz="3200" dirty="0" smtClean="0">
              <a:latin typeface="Noteworthy Light"/>
              <a:cs typeface="Noteworthy Light"/>
            </a:endParaRPr>
          </a:p>
          <a:p>
            <a:pPr marL="0" indent="0"/>
            <a:r>
              <a:rPr lang="en-US" sz="3200" dirty="0" smtClean="0">
                <a:latin typeface="Noteworthy Light"/>
                <a:cs typeface="Noteworthy Light"/>
              </a:rPr>
              <a:t>in </a:t>
            </a:r>
            <a:r>
              <a:rPr lang="en-US" sz="3200" dirty="0" smtClean="0">
                <a:latin typeface="Noteworthy Light"/>
                <a:cs typeface="Noteworthy Light"/>
              </a:rPr>
              <a:t>research.</a:t>
            </a:r>
          </a:p>
          <a:p>
            <a:pPr marL="0" indent="0"/>
            <a:endParaRPr lang="en-US" sz="3200" dirty="0">
              <a:latin typeface="Noteworthy Light"/>
              <a:cs typeface="Noteworthy Light"/>
            </a:endParaRPr>
          </a:p>
          <a:p>
            <a:pPr marL="0" indent="0"/>
            <a:r>
              <a:rPr lang="en-US" sz="3200" dirty="0" smtClean="0">
                <a:latin typeface="Noteworthy Light"/>
                <a:cs typeface="Noteworthy Light"/>
              </a:rPr>
              <a:t>9. Right to continuity of care.</a:t>
            </a:r>
            <a:endParaRPr lang="en-US" sz="3200" dirty="0">
              <a:latin typeface="Noteworthy Light"/>
              <a:cs typeface="Noteworthy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686" y="3172847"/>
            <a:ext cx="2785229" cy="27852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8486" y="1218438"/>
            <a:ext cx="8127194" cy="203132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Noteworthy Light"/>
                <a:cs typeface="Noteworthy Light"/>
              </a:rPr>
              <a:t>7. </a:t>
            </a:r>
            <a:r>
              <a:rPr lang="en-US" sz="3200" b="1" dirty="0" smtClean="0">
                <a:latin typeface="Noteworthy Light"/>
                <a:cs typeface="Noteworthy Light"/>
              </a:rPr>
              <a:t>Right to a reasonable</a:t>
            </a:r>
            <a:r>
              <a:rPr lang="en-US" sz="3000" b="1" dirty="0" smtClean="0">
                <a:latin typeface="Noteworthy Light"/>
                <a:cs typeface="Noteworthy Light"/>
              </a:rPr>
              <a:t> </a:t>
            </a:r>
            <a:r>
              <a:rPr lang="en-US" sz="3000" b="1" dirty="0">
                <a:latin typeface="Noteworthy Light"/>
                <a:cs typeface="Noteworthy Light"/>
              </a:rPr>
              <a:t>response to requests for service</a:t>
            </a:r>
            <a:r>
              <a:rPr lang="en-US" b="1" dirty="0" smtClean="0">
                <a:latin typeface="Noteworthy Light"/>
                <a:cs typeface="Noteworthy Light"/>
              </a:rPr>
              <a:t>.</a:t>
            </a:r>
          </a:p>
          <a:p>
            <a:r>
              <a:rPr lang="en-US" sz="3200" b="1" dirty="0" smtClean="0">
                <a:latin typeface="Noteworthy Light"/>
                <a:cs typeface="Noteworthy Light"/>
              </a:rPr>
              <a:t>     Ex: Pain medication administered within </a:t>
            </a:r>
          </a:p>
          <a:p>
            <a:r>
              <a:rPr lang="en-US" sz="3200" b="1" dirty="0">
                <a:latin typeface="Noteworthy Light"/>
                <a:cs typeface="Noteworthy Light"/>
              </a:rPr>
              <a:t> </a:t>
            </a:r>
            <a:r>
              <a:rPr lang="en-US" sz="3200" b="1" dirty="0" smtClean="0">
                <a:latin typeface="Noteworthy Light"/>
                <a:cs typeface="Noteworthy Light"/>
              </a:rPr>
              <a:t>          reasonable time</a:t>
            </a:r>
            <a:r>
              <a:rPr lang="en-US" sz="3200" b="1" dirty="0" smtClean="0">
                <a:latin typeface="Noteworthy Light"/>
                <a:cs typeface="Noteworthy Ligh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63086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51988"/>
            <a:ext cx="7520940" cy="548640"/>
          </a:xfrm>
        </p:spPr>
        <p:txBody>
          <a:bodyPr/>
          <a:lstStyle/>
          <a:p>
            <a:pPr algn="ctr"/>
            <a:r>
              <a:rPr lang="en-US" sz="3600" dirty="0"/>
              <a:t>Patient RIGHTS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802068"/>
            <a:ext cx="7520940" cy="3579849"/>
          </a:xfrm>
        </p:spPr>
        <p:txBody>
          <a:bodyPr>
            <a:normAutofit/>
          </a:bodyPr>
          <a:lstStyle/>
          <a:p>
            <a:pPr>
              <a:buAutoNum type="arabicPeriod" startAt="10"/>
            </a:pPr>
            <a:r>
              <a:rPr lang="en-US" sz="3200" dirty="0" smtClean="0">
                <a:latin typeface="Noteworthy Light"/>
                <a:cs typeface="Noteworthy Light"/>
              </a:rPr>
              <a:t>Right to review medical records and bill.</a:t>
            </a:r>
          </a:p>
          <a:p>
            <a:pPr marL="0" indent="0"/>
            <a:endParaRPr lang="en-US" sz="3200" dirty="0">
              <a:latin typeface="Noteworthy Light"/>
              <a:cs typeface="Noteworthy Light"/>
            </a:endParaRPr>
          </a:p>
          <a:p>
            <a:pPr marL="0" indent="0"/>
            <a:r>
              <a:rPr lang="en-US" sz="3200" dirty="0" smtClean="0">
                <a:latin typeface="Noteworthy Light"/>
                <a:cs typeface="Noteworthy Light"/>
              </a:rPr>
              <a:t>11. Right to be informed of hospital rules.</a:t>
            </a:r>
            <a:endParaRPr lang="en-US" sz="3200" dirty="0">
              <a:latin typeface="Noteworthy Light"/>
              <a:cs typeface="Noteworthy Ligh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244" y="3875159"/>
            <a:ext cx="6068369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96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786075"/>
          </a:xfrm>
        </p:spPr>
        <p:txBody>
          <a:bodyPr/>
          <a:lstStyle/>
          <a:p>
            <a:pPr algn="ctr"/>
            <a:r>
              <a:rPr lang="en-US" u="sng" dirty="0"/>
              <a:t>Ethical code guidelines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8566" y="1060096"/>
            <a:ext cx="5899575" cy="754026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Principles of Right or Wrong </a:t>
            </a:r>
          </a:p>
          <a:p>
            <a:pPr marL="468630" lvl="1" indent="0">
              <a:buNone/>
            </a:pPr>
            <a:endParaRPr lang="en-US" sz="3000" dirty="0" smtClean="0"/>
          </a:p>
          <a:p>
            <a:pPr marL="468630" lvl="1" indent="0">
              <a:buNone/>
            </a:pPr>
            <a:endParaRPr lang="en-US" sz="3000" dirty="0"/>
          </a:p>
          <a:p>
            <a:pPr marL="468630" lvl="1" indent="0">
              <a:buNone/>
            </a:pPr>
            <a:endParaRPr lang="en-US" sz="3000" dirty="0" smtClean="0"/>
          </a:p>
          <a:p>
            <a:pPr marL="0" lvl="1" indent="0">
              <a:buNone/>
            </a:pPr>
            <a:endParaRPr lang="en-US" sz="3000" dirty="0" smtClean="0"/>
          </a:p>
          <a:p>
            <a:pPr lvl="1"/>
            <a:endParaRPr lang="en-US" sz="3000" dirty="0" smtClean="0"/>
          </a:p>
          <a:p>
            <a:pPr lvl="1"/>
            <a:endParaRPr lang="en-US" sz="3000" dirty="0" smtClean="0"/>
          </a:p>
          <a:p>
            <a:pPr lvl="1"/>
            <a:endParaRPr lang="en-US" sz="3000" dirty="0" smtClean="0"/>
          </a:p>
          <a:p>
            <a:pPr lvl="1"/>
            <a:endParaRPr lang="en-US" sz="30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07358" y="1814121"/>
            <a:ext cx="8607558" cy="175432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 algn="ctr">
              <a:buFont typeface="Arial"/>
              <a:buChar char="•"/>
            </a:pPr>
            <a:r>
              <a:rPr lang="en-US" sz="3000" u="sng" dirty="0"/>
              <a:t>In order to deal with ethical dilemmas, employees of medical facilities must follow organizational and professional codes, policies and protocols.</a:t>
            </a:r>
            <a:endParaRPr lang="en-US" sz="3000" dirty="0"/>
          </a:p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264" y="3568448"/>
            <a:ext cx="4562409" cy="306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169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786075"/>
          </a:xfrm>
        </p:spPr>
        <p:txBody>
          <a:bodyPr>
            <a:normAutofit/>
          </a:bodyPr>
          <a:lstStyle/>
          <a:p>
            <a:pPr algn="ctr"/>
            <a:r>
              <a:rPr lang="en-US" sz="4000" u="sng" dirty="0" smtClean="0">
                <a:solidFill>
                  <a:srgbClr val="000000"/>
                </a:solidFill>
              </a:rPr>
              <a:t>Advance directives</a:t>
            </a:r>
            <a:endParaRPr lang="en-US" sz="4000" u="sng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280" y="1237326"/>
            <a:ext cx="8791636" cy="5126954"/>
          </a:xfrm>
        </p:spPr>
        <p:txBody>
          <a:bodyPr>
            <a:normAutofit/>
          </a:bodyPr>
          <a:lstStyle/>
          <a:p>
            <a:pPr marL="457200" indent="-457200">
              <a:buFont typeface="Wingdings" charset="2"/>
              <a:buChar char="u"/>
            </a:pPr>
            <a:r>
              <a:rPr lang="en-US" sz="3600" dirty="0" smtClean="0">
                <a:solidFill>
                  <a:srgbClr val="000000"/>
                </a:solidFill>
              </a:rPr>
              <a:t>Advance directives: </a:t>
            </a:r>
            <a:r>
              <a:rPr lang="en-US" sz="2800" dirty="0">
                <a:solidFill>
                  <a:srgbClr val="000000"/>
                </a:solidFill>
              </a:rPr>
              <a:t>L</a:t>
            </a:r>
            <a:r>
              <a:rPr lang="en-US" sz="2800" dirty="0" smtClean="0">
                <a:solidFill>
                  <a:srgbClr val="000000"/>
                </a:solidFill>
              </a:rPr>
              <a:t>egal documents that allow individuals to state medical treatment they Do or DO NOT want if they are incapacitated and unable to express their wishes regarding medical care.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700" y="3453069"/>
            <a:ext cx="3276600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319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786075"/>
          </a:xfrm>
        </p:spPr>
        <p:txBody>
          <a:bodyPr>
            <a:normAutofit/>
          </a:bodyPr>
          <a:lstStyle/>
          <a:p>
            <a:pPr algn="ctr"/>
            <a:r>
              <a:rPr lang="en-US" u="sng" dirty="0" smtClean="0">
                <a:solidFill>
                  <a:schemeClr val="bg1"/>
                </a:solidFill>
              </a:rPr>
              <a:t>Advance directives</a:t>
            </a:r>
            <a:endParaRPr lang="en-US" u="sng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280" y="1237326"/>
            <a:ext cx="8791636" cy="2293733"/>
          </a:xfrm>
        </p:spPr>
        <p:txBody>
          <a:bodyPr>
            <a:normAutofit lnSpcReduction="10000"/>
          </a:bodyPr>
          <a:lstStyle/>
          <a:p>
            <a:r>
              <a:rPr lang="en-US" sz="3600" u="sng" dirty="0" smtClean="0">
                <a:solidFill>
                  <a:srgbClr val="FF0000"/>
                </a:solidFill>
              </a:rPr>
              <a:t>*</a:t>
            </a:r>
            <a:r>
              <a:rPr lang="en-US" sz="3600" u="sng" dirty="0" smtClean="0">
                <a:solidFill>
                  <a:srgbClr val="000000"/>
                </a:solidFill>
              </a:rPr>
              <a:t>Living Will</a:t>
            </a:r>
            <a:r>
              <a:rPr lang="en-US" sz="3600" dirty="0" smtClean="0">
                <a:solidFill>
                  <a:srgbClr val="000000"/>
                </a:solidFill>
              </a:rPr>
              <a:t>: </a:t>
            </a:r>
            <a:r>
              <a:rPr lang="en-US" sz="2800" dirty="0" smtClean="0">
                <a:solidFill>
                  <a:srgbClr val="000000"/>
                </a:solidFill>
              </a:rPr>
              <a:t>Document that allows the individual to state what measures are desired (or not desired) to prolong life when the condition is terminal. This document frequently results in a DNR (do not resuscitate), let die with peace and dignity.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475" y="3698539"/>
            <a:ext cx="3365500" cy="26849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631" y="3852064"/>
            <a:ext cx="5061142" cy="239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1751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786075"/>
          </a:xfrm>
        </p:spPr>
        <p:txBody>
          <a:bodyPr>
            <a:normAutofit/>
          </a:bodyPr>
          <a:lstStyle/>
          <a:p>
            <a:pPr algn="ctr"/>
            <a:r>
              <a:rPr lang="en-US" u="sng" dirty="0" smtClean="0">
                <a:solidFill>
                  <a:schemeClr val="bg1"/>
                </a:solidFill>
              </a:rPr>
              <a:t>Advance directives</a:t>
            </a:r>
            <a:endParaRPr lang="en-US" u="sng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280" y="329691"/>
            <a:ext cx="8791636" cy="251458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sz="3900" u="sng" dirty="0" smtClean="0">
                <a:solidFill>
                  <a:srgbClr val="000000"/>
                </a:solidFill>
              </a:rPr>
              <a:t>Durable Power of Attorney (POA)</a:t>
            </a:r>
            <a:r>
              <a:rPr lang="en-US" sz="2800" u="sng" dirty="0" smtClean="0">
                <a:solidFill>
                  <a:srgbClr val="000000"/>
                </a:solidFill>
              </a:rPr>
              <a:t>: </a:t>
            </a:r>
            <a:r>
              <a:rPr lang="en-US" sz="2800" u="sng" dirty="0">
                <a:solidFill>
                  <a:srgbClr val="000000"/>
                </a:solidFill>
              </a:rPr>
              <a:t> </a:t>
            </a:r>
            <a:r>
              <a:rPr lang="en-US" sz="2800" u="sng" dirty="0" smtClean="0">
                <a:solidFill>
                  <a:srgbClr val="000000"/>
                </a:solidFill>
              </a:rPr>
              <a:t>Document that permits the individual to appoint another person to make any decisions regarding health care if the principal becomes unable to make decisions for themselves; </a:t>
            </a:r>
            <a:r>
              <a:rPr lang="en-US" sz="2800" dirty="0" smtClean="0">
                <a:solidFill>
                  <a:srgbClr val="000000"/>
                </a:solidFill>
              </a:rPr>
              <a:t> Ex: A daughter or son.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932" y="4173070"/>
            <a:ext cx="5093567" cy="23976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1039" y="2788075"/>
            <a:ext cx="79171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POA may hire or fire healthcare providers, spend or withhold healthcare funds, have access to medical records; the POA may be any qualified adult.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5046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786075"/>
          </a:xfrm>
        </p:spPr>
        <p:txBody>
          <a:bodyPr>
            <a:normAutofit/>
          </a:bodyPr>
          <a:lstStyle/>
          <a:p>
            <a:pPr algn="ctr"/>
            <a:r>
              <a:rPr lang="en-US" u="sng" dirty="0" smtClean="0">
                <a:solidFill>
                  <a:schemeClr val="bg1"/>
                </a:solidFill>
              </a:rPr>
              <a:t>Advance directives</a:t>
            </a:r>
            <a:endParaRPr lang="en-US" u="sng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280" y="756094"/>
            <a:ext cx="8791636" cy="3099275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   </a:t>
            </a:r>
            <a:r>
              <a:rPr lang="en-US" sz="3600" u="sng" dirty="0" smtClean="0">
                <a:solidFill>
                  <a:srgbClr val="000000"/>
                </a:solidFill>
              </a:rPr>
              <a:t>Patient Self Determination Act of 1990 (PSDA)</a:t>
            </a:r>
            <a:r>
              <a:rPr lang="en-US" sz="2800" u="sng" dirty="0">
                <a:solidFill>
                  <a:srgbClr val="000000"/>
                </a:solidFill>
              </a:rPr>
              <a:t> </a:t>
            </a:r>
            <a:r>
              <a:rPr lang="en-US" sz="2800" u="sng" dirty="0" smtClean="0">
                <a:solidFill>
                  <a:srgbClr val="000000"/>
                </a:solidFill>
              </a:rPr>
              <a:t>requires, by federal law, all health care facilities that receive federal aide must:</a:t>
            </a:r>
          </a:p>
          <a:p>
            <a:endParaRPr lang="en-US" sz="2800" u="sng" dirty="0" smtClean="0">
              <a:solidFill>
                <a:srgbClr val="000000"/>
              </a:solidFill>
            </a:endParaRPr>
          </a:p>
          <a:p>
            <a:pPr lvl="1">
              <a:buFont typeface="Wingdings" charset="2"/>
              <a:buChar char="u"/>
            </a:pPr>
            <a:r>
              <a:rPr lang="en-US" sz="3200" dirty="0" smtClean="0">
                <a:solidFill>
                  <a:srgbClr val="000000"/>
                </a:solidFill>
              </a:rPr>
              <a:t>1. Inform any adult of rights concerning medical care (including the right to refuse and the right-to-die).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039" y="4119986"/>
            <a:ext cx="3759200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696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786075"/>
          </a:xfrm>
        </p:spPr>
        <p:txBody>
          <a:bodyPr>
            <a:normAutofit fontScale="90000"/>
          </a:bodyPr>
          <a:lstStyle/>
          <a:p>
            <a:pPr algn="ctr"/>
            <a:r>
              <a:rPr lang="en-US" u="sng" dirty="0">
                <a:solidFill>
                  <a:srgbClr val="000000"/>
                </a:solidFill>
              </a:rPr>
              <a:t>Patient Self Determination Act of 1990 (PSDA)</a:t>
            </a:r>
            <a:r>
              <a:rPr lang="en-US" sz="2000" u="sng" dirty="0">
                <a:solidFill>
                  <a:srgbClr val="000000"/>
                </a:solidFill>
              </a:rPr>
              <a:t> </a:t>
            </a:r>
            <a:endParaRPr lang="en-US" u="sng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280" y="1387406"/>
            <a:ext cx="8791636" cy="1409851"/>
          </a:xfrm>
          <a:solidFill>
            <a:srgbClr val="FFFFFF"/>
          </a:solidFill>
        </p:spPr>
        <p:txBody>
          <a:bodyPr>
            <a:normAutofit/>
          </a:bodyPr>
          <a:lstStyle/>
          <a:p>
            <a:pPr lvl="1">
              <a:buFont typeface="Wingdings" charset="2"/>
              <a:buChar char="u"/>
            </a:pPr>
            <a:r>
              <a:rPr lang="en-US" sz="3200" dirty="0" smtClean="0">
                <a:solidFill>
                  <a:srgbClr val="000000"/>
                </a:solidFill>
              </a:rPr>
              <a:t>2. </a:t>
            </a:r>
            <a:r>
              <a:rPr lang="en-US" sz="3200" u="sng" dirty="0" smtClean="0">
                <a:solidFill>
                  <a:srgbClr val="000000"/>
                </a:solidFill>
              </a:rPr>
              <a:t>Facility/hospital must provide information and assistance in preparing advance directives.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079" y="3348279"/>
            <a:ext cx="2481336" cy="25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7762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786075"/>
          </a:xfrm>
        </p:spPr>
        <p:txBody>
          <a:bodyPr>
            <a:normAutofit fontScale="90000"/>
          </a:bodyPr>
          <a:lstStyle/>
          <a:p>
            <a:pPr algn="ctr"/>
            <a:r>
              <a:rPr lang="en-US" u="sng" dirty="0">
                <a:solidFill>
                  <a:srgbClr val="000000"/>
                </a:solidFill>
              </a:rPr>
              <a:t>Patient Self Determination Act of 1990 (PSDA)</a:t>
            </a:r>
            <a:r>
              <a:rPr lang="en-US" sz="2000" u="sng" dirty="0">
                <a:solidFill>
                  <a:srgbClr val="000000"/>
                </a:solidFill>
              </a:rPr>
              <a:t> </a:t>
            </a:r>
            <a:endParaRPr lang="en-US" u="sng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280" y="1646196"/>
            <a:ext cx="8791636" cy="1930857"/>
          </a:xfrm>
        </p:spPr>
        <p:txBody>
          <a:bodyPr>
            <a:normAutofit/>
          </a:bodyPr>
          <a:lstStyle/>
          <a:p>
            <a:pPr lvl="1">
              <a:buFont typeface="Wingdings" charset="2"/>
              <a:buChar char="u"/>
            </a:pPr>
            <a:r>
              <a:rPr lang="en-US" sz="3200" dirty="0" smtClean="0">
                <a:solidFill>
                  <a:srgbClr val="000000"/>
                </a:solidFill>
              </a:rPr>
              <a:t>3. Document advanced directives on the medical record.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289" y="3196097"/>
            <a:ext cx="5175795" cy="340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1555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786075"/>
          </a:xfrm>
        </p:spPr>
        <p:txBody>
          <a:bodyPr>
            <a:normAutofit fontScale="90000"/>
          </a:bodyPr>
          <a:lstStyle/>
          <a:p>
            <a:pPr algn="ctr"/>
            <a:r>
              <a:rPr lang="en-US" u="sng" dirty="0">
                <a:solidFill>
                  <a:srgbClr val="000000"/>
                </a:solidFill>
              </a:rPr>
              <a:t>Patient Self Determination Act of 1990 (PSDA)</a:t>
            </a:r>
            <a:r>
              <a:rPr lang="en-US" sz="2000" u="sng" dirty="0">
                <a:solidFill>
                  <a:srgbClr val="000000"/>
                </a:solidFill>
              </a:rPr>
              <a:t> </a:t>
            </a:r>
            <a:endParaRPr lang="en-US" u="sng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280" y="1522708"/>
            <a:ext cx="8791636" cy="2042511"/>
          </a:xfrm>
        </p:spPr>
        <p:txBody>
          <a:bodyPr>
            <a:normAutofit/>
          </a:bodyPr>
          <a:lstStyle/>
          <a:p>
            <a:pPr lvl="1">
              <a:buFont typeface="Wingdings" charset="2"/>
              <a:buChar char="u"/>
            </a:pPr>
            <a:r>
              <a:rPr lang="en-US" sz="3200" dirty="0" smtClean="0">
                <a:solidFill>
                  <a:srgbClr val="000000"/>
                </a:solidFill>
              </a:rPr>
              <a:t>4. Have written statements to implement patient rights.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753" y="2864599"/>
            <a:ext cx="35052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5965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786075"/>
          </a:xfrm>
        </p:spPr>
        <p:txBody>
          <a:bodyPr>
            <a:normAutofit fontScale="90000"/>
          </a:bodyPr>
          <a:lstStyle/>
          <a:p>
            <a:pPr algn="ctr"/>
            <a:r>
              <a:rPr lang="en-US" u="sng" dirty="0">
                <a:solidFill>
                  <a:srgbClr val="000000"/>
                </a:solidFill>
              </a:rPr>
              <a:t>Patient Self Determination Act of 1990 (PSDA)</a:t>
            </a:r>
            <a:r>
              <a:rPr lang="en-US" sz="2000" u="sng" dirty="0">
                <a:solidFill>
                  <a:srgbClr val="000000"/>
                </a:solidFill>
              </a:rPr>
              <a:t> </a:t>
            </a:r>
            <a:endParaRPr lang="en-US" u="sng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364" y="1487426"/>
            <a:ext cx="8791636" cy="2475170"/>
          </a:xfrm>
        </p:spPr>
        <p:txBody>
          <a:bodyPr>
            <a:normAutofit/>
          </a:bodyPr>
          <a:lstStyle/>
          <a:p>
            <a:pPr lvl="1">
              <a:buFont typeface="Wingdings" charset="2"/>
              <a:buChar char="u"/>
            </a:pPr>
            <a:r>
              <a:rPr lang="en-US" sz="3200" dirty="0" smtClean="0">
                <a:solidFill>
                  <a:srgbClr val="000000"/>
                </a:solidFill>
              </a:rPr>
              <a:t>5. Affirm there is no discrimination due to advance directives.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458" y="2576178"/>
            <a:ext cx="29464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871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78607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u="sng" dirty="0">
                <a:solidFill>
                  <a:srgbClr val="000000"/>
                </a:solidFill>
              </a:rPr>
              <a:t>Patient Self Determination Act of 1990 (PSDA)</a:t>
            </a:r>
            <a:r>
              <a:rPr lang="en-US" sz="2000" u="sng" dirty="0">
                <a:solidFill>
                  <a:srgbClr val="000000"/>
                </a:solidFill>
              </a:rPr>
              <a:t> </a:t>
            </a:r>
            <a:endParaRPr lang="en-US" u="sng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280" y="1505067"/>
            <a:ext cx="8791636" cy="1892829"/>
          </a:xfrm>
          <a:solidFill>
            <a:srgbClr val="FFFFFF"/>
          </a:solidFill>
        </p:spPr>
        <p:txBody>
          <a:bodyPr>
            <a:normAutofit/>
          </a:bodyPr>
          <a:lstStyle/>
          <a:p>
            <a:pPr lvl="1">
              <a:buFont typeface="Wingdings" charset="2"/>
              <a:buChar char="u"/>
            </a:pPr>
            <a:r>
              <a:rPr lang="en-US" sz="3600" u="sng" dirty="0" smtClean="0">
                <a:solidFill>
                  <a:srgbClr val="000000"/>
                </a:solidFill>
              </a:rPr>
              <a:t>6. </a:t>
            </a:r>
            <a:r>
              <a:rPr lang="en-US" sz="3200" u="sng" dirty="0" smtClean="0">
                <a:solidFill>
                  <a:srgbClr val="000000"/>
                </a:solidFill>
              </a:rPr>
              <a:t>Mandatory education and training the staff on medical and legal issues of advance directives.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390" y="3697979"/>
            <a:ext cx="5558704" cy="302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8577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7010" y="4005588"/>
            <a:ext cx="8331122" cy="967320"/>
          </a:xfrm>
        </p:spPr>
        <p:txBody>
          <a:bodyPr>
            <a:normAutofit/>
          </a:bodyPr>
          <a:lstStyle/>
          <a:p>
            <a:pPr algn="ctr"/>
            <a:r>
              <a:rPr lang="en-US" sz="5400" u="sng" dirty="0" smtClean="0">
                <a:solidFill>
                  <a:srgbClr val="FFFF00"/>
                </a:solidFill>
              </a:rPr>
              <a:t>The end!</a:t>
            </a:r>
            <a:endParaRPr lang="en-US" sz="5400" u="sng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9560" y="690562"/>
            <a:ext cx="2641600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539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650406"/>
            <a:ext cx="7520940" cy="3579849"/>
          </a:xfrm>
        </p:spPr>
        <p:txBody>
          <a:bodyPr/>
          <a:lstStyle/>
          <a:p>
            <a:pPr lvl="1" algn="ctr">
              <a:spcBef>
                <a:spcPts val="800"/>
              </a:spcBef>
              <a:buClrTx/>
              <a:buFont typeface="Wingdings" charset="2"/>
              <a:buChar char="u"/>
            </a:pPr>
            <a:r>
              <a:rPr lang="en-US" sz="3200" b="1" dirty="0"/>
              <a:t>1. Ethical code should be learned for the chosen occupation---this will earn respect and confidence of patients, co-workers and employers.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/>
              <a:t>Ethical code guidelines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407" y="3777896"/>
            <a:ext cx="5902489" cy="230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548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786075"/>
          </a:xfrm>
        </p:spPr>
        <p:txBody>
          <a:bodyPr/>
          <a:lstStyle/>
          <a:p>
            <a:pPr algn="ctr"/>
            <a:r>
              <a:rPr lang="en-US" u="sng" dirty="0" smtClean="0"/>
              <a:t>Ethical code guidelines 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280" y="1571708"/>
            <a:ext cx="8791636" cy="1938082"/>
          </a:xfrm>
        </p:spPr>
        <p:txBody>
          <a:bodyPr>
            <a:normAutofit/>
          </a:bodyPr>
          <a:lstStyle/>
          <a:p>
            <a:pPr marL="457200" indent="-457200">
              <a:buFont typeface="Wingdings" charset="2"/>
              <a:buChar char="u"/>
            </a:pPr>
            <a:r>
              <a:rPr lang="en-US" sz="3500" dirty="0" smtClean="0"/>
              <a:t>2. Make </a:t>
            </a:r>
            <a:r>
              <a:rPr lang="en-US" sz="3500" dirty="0"/>
              <a:t>every effort to keep the patient as comfortable as possible and to preserve life whenever possible.</a:t>
            </a:r>
          </a:p>
          <a:p>
            <a:pPr marL="68580" indent="0">
              <a:buNone/>
            </a:pPr>
            <a:endParaRPr lang="en-US" sz="3000" dirty="0"/>
          </a:p>
          <a:p>
            <a:endParaRPr lang="en-US" sz="3000" dirty="0" smtClean="0"/>
          </a:p>
          <a:p>
            <a:endParaRPr lang="en-US" sz="3000" dirty="0"/>
          </a:p>
          <a:p>
            <a:pPr marL="68580" indent="0">
              <a:buNone/>
            </a:pPr>
            <a:endParaRPr lang="en-US" sz="3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3509790"/>
            <a:ext cx="5080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174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786075"/>
          </a:xfrm>
        </p:spPr>
        <p:txBody>
          <a:bodyPr/>
          <a:lstStyle/>
          <a:p>
            <a:pPr algn="ctr"/>
            <a:r>
              <a:rPr lang="en-US" u="sng" dirty="0" smtClean="0"/>
              <a:t>Ethical code guidelines 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280" y="1237326"/>
            <a:ext cx="8791636" cy="1121365"/>
          </a:xfrm>
        </p:spPr>
        <p:txBody>
          <a:bodyPr>
            <a:normAutofit/>
          </a:bodyPr>
          <a:lstStyle/>
          <a:p>
            <a:pPr marL="457200" indent="-457200">
              <a:buFont typeface="Wingdings" charset="2"/>
              <a:buChar char="u"/>
            </a:pPr>
            <a:r>
              <a:rPr lang="en-US" sz="3000" dirty="0" smtClean="0"/>
              <a:t>3. Put the saving of life and the promotion of health above all else.</a:t>
            </a:r>
          </a:p>
          <a:p>
            <a:endParaRPr lang="en-US" sz="3000" dirty="0"/>
          </a:p>
          <a:p>
            <a:endParaRPr lang="en-US" sz="3000" dirty="0" smtClean="0"/>
          </a:p>
          <a:p>
            <a:endParaRPr lang="en-US" sz="3000" dirty="0"/>
          </a:p>
          <a:p>
            <a:endParaRPr lang="en-US" sz="3000" dirty="0" smtClean="0"/>
          </a:p>
          <a:p>
            <a:pPr marL="68580" indent="0">
              <a:buNone/>
            </a:pPr>
            <a:endParaRPr lang="en-US" sz="3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532" y="2551661"/>
            <a:ext cx="4731022" cy="353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62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786075"/>
          </a:xfrm>
        </p:spPr>
        <p:txBody>
          <a:bodyPr/>
          <a:lstStyle/>
          <a:p>
            <a:pPr algn="ctr"/>
            <a:r>
              <a:rPr lang="en-US" u="sng" dirty="0" smtClean="0"/>
              <a:t>Ethical code guidelines 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280" y="1237326"/>
            <a:ext cx="8791636" cy="4247678"/>
          </a:xfrm>
        </p:spPr>
        <p:txBody>
          <a:bodyPr>
            <a:normAutofit/>
          </a:bodyPr>
          <a:lstStyle/>
          <a:p>
            <a:pPr marL="457200" indent="-457200">
              <a:buFont typeface="Wingdings" charset="2"/>
              <a:buChar char="u"/>
            </a:pPr>
            <a:r>
              <a:rPr lang="en-US" sz="3000" dirty="0" smtClean="0"/>
              <a:t>4. Respect the patient’s choice to die peacefully and with dignity when all options have been discussed with the patient and family or when options have been pre-determined by advanced directives.</a:t>
            </a:r>
          </a:p>
          <a:p>
            <a:endParaRPr lang="en-US" sz="3000" dirty="0"/>
          </a:p>
          <a:p>
            <a:endParaRPr lang="en-US" sz="3000" dirty="0" smtClean="0"/>
          </a:p>
          <a:p>
            <a:endParaRPr lang="en-US" sz="3000" dirty="0"/>
          </a:p>
          <a:p>
            <a:endParaRPr lang="en-US" sz="3000" dirty="0" smtClean="0"/>
          </a:p>
          <a:p>
            <a:endParaRPr lang="en-US" sz="3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022" y="3504226"/>
            <a:ext cx="5935125" cy="313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88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786075"/>
          </a:xfrm>
        </p:spPr>
        <p:txBody>
          <a:bodyPr/>
          <a:lstStyle/>
          <a:p>
            <a:pPr algn="ctr"/>
            <a:r>
              <a:rPr lang="en-US" u="sng" dirty="0" smtClean="0"/>
              <a:t>Ethical code guidelines 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280" y="1237326"/>
            <a:ext cx="8791636" cy="4247678"/>
          </a:xfrm>
        </p:spPr>
        <p:txBody>
          <a:bodyPr>
            <a:normAutofit/>
          </a:bodyPr>
          <a:lstStyle/>
          <a:p>
            <a:pPr marL="457200" indent="-457200">
              <a:buFont typeface="Wingdings" charset="2"/>
              <a:buChar char="u"/>
            </a:pPr>
            <a:r>
              <a:rPr lang="en-US" sz="3000" dirty="0" smtClean="0"/>
              <a:t>5. Treat all patient’s equally, regardless of race, religion, social or economic status, sex or nationality. Prejudice or discrimination does not have a place in health care. </a:t>
            </a:r>
          </a:p>
          <a:p>
            <a:endParaRPr lang="en-US" sz="3000" dirty="0" smtClean="0"/>
          </a:p>
          <a:p>
            <a:pPr marL="457200" indent="-457200">
              <a:spcBef>
                <a:spcPts val="0"/>
              </a:spcBef>
              <a:buFont typeface="Wingdings" charset="2"/>
              <a:buChar char="u"/>
            </a:pPr>
            <a:r>
              <a:rPr lang="en-US" sz="3000" dirty="0" smtClean="0"/>
              <a:t>6. Provide care for all individuals </a:t>
            </a:r>
            <a:endParaRPr lang="en-US" sz="3000" dirty="0" smtClean="0"/>
          </a:p>
          <a:p>
            <a:pPr marL="0" indent="0">
              <a:spcBef>
                <a:spcPts val="0"/>
              </a:spcBef>
            </a:pPr>
            <a:r>
              <a:rPr lang="en-US" sz="3000" dirty="0"/>
              <a:t> </a:t>
            </a:r>
            <a:r>
              <a:rPr lang="en-US" sz="3000" dirty="0" smtClean="0"/>
              <a:t>        </a:t>
            </a:r>
            <a:r>
              <a:rPr lang="en-US" sz="3000" dirty="0" smtClean="0"/>
              <a:t>to </a:t>
            </a:r>
            <a:r>
              <a:rPr lang="en-US" sz="3000" dirty="0" smtClean="0"/>
              <a:t>the best of your ability.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941" y="3066872"/>
            <a:ext cx="2721457" cy="272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691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786075"/>
          </a:xfrm>
        </p:spPr>
        <p:txBody>
          <a:bodyPr/>
          <a:lstStyle/>
          <a:p>
            <a:pPr algn="ctr"/>
            <a:r>
              <a:rPr lang="en-US" u="sng" dirty="0" smtClean="0"/>
              <a:t>Ethical code guidelines 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280" y="1237326"/>
            <a:ext cx="8791636" cy="4247678"/>
          </a:xfrm>
        </p:spPr>
        <p:txBody>
          <a:bodyPr>
            <a:normAutofit/>
          </a:bodyPr>
          <a:lstStyle/>
          <a:p>
            <a:pPr marL="457200" indent="-457200">
              <a:buFont typeface="Wingdings" charset="2"/>
              <a:buChar char="u"/>
            </a:pPr>
            <a:r>
              <a:rPr lang="en-US" sz="3000" dirty="0" smtClean="0"/>
              <a:t>7. Maintain a competent level of skill consistent with your particular occupation. </a:t>
            </a:r>
          </a:p>
          <a:p>
            <a:endParaRPr lang="en-US" sz="3000" dirty="0"/>
          </a:p>
          <a:p>
            <a:pPr marL="457200" indent="-457200">
              <a:buFont typeface="Wingdings" charset="2"/>
              <a:buChar char="u"/>
            </a:pPr>
            <a:r>
              <a:rPr lang="en-US" sz="3000" dirty="0" smtClean="0"/>
              <a:t>8. Stay informed and up to date and pursue continuing education as necessary.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665" y="4144050"/>
            <a:ext cx="4827435" cy="268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0626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Angles.thmx</Template>
  <TotalTime>4280</TotalTime>
  <Words>1109</Words>
  <Application>Microsoft Macintosh PowerPoint</Application>
  <PresentationFormat>On-screen Show (4:3)</PresentationFormat>
  <Paragraphs>141</Paragraphs>
  <Slides>39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Angles</vt:lpstr>
      <vt:lpstr>6.03 Ethics, Patient Rights, and Advance Directives for Healthcare</vt:lpstr>
      <vt:lpstr>PowerPoint Presentation</vt:lpstr>
      <vt:lpstr>Ethical code guidelines </vt:lpstr>
      <vt:lpstr>Ethical code guidelines </vt:lpstr>
      <vt:lpstr>Ethical code guidelines </vt:lpstr>
      <vt:lpstr>Ethical code guidelines </vt:lpstr>
      <vt:lpstr>Ethical code guidelines </vt:lpstr>
      <vt:lpstr>Ethical code guidelines </vt:lpstr>
      <vt:lpstr>Ethical code guidelines </vt:lpstr>
      <vt:lpstr>Ethical code guidelines </vt:lpstr>
      <vt:lpstr>Ethical code guidelines </vt:lpstr>
      <vt:lpstr>Ethical code guidelines </vt:lpstr>
      <vt:lpstr>ethical DILEMMAS</vt:lpstr>
      <vt:lpstr>ethical DILEMMAS</vt:lpstr>
      <vt:lpstr>ethical DILEMMAS</vt:lpstr>
      <vt:lpstr>ethical DILEMMAS</vt:lpstr>
      <vt:lpstr>ethical DILEMMAS</vt:lpstr>
      <vt:lpstr>ethical DILEMMAS</vt:lpstr>
      <vt:lpstr>ethical DILEMMAS</vt:lpstr>
      <vt:lpstr>ethical DILEMMAS</vt:lpstr>
      <vt:lpstr>ethical DILEMMAS</vt:lpstr>
      <vt:lpstr>ethical DILEMMAS</vt:lpstr>
      <vt:lpstr>ethical DILEMMAS</vt:lpstr>
      <vt:lpstr>ethical DILEMMAS</vt:lpstr>
      <vt:lpstr>ethical DILEMMAS</vt:lpstr>
      <vt:lpstr>Patient RIGHTS</vt:lpstr>
      <vt:lpstr>Patient RIGHTS</vt:lpstr>
      <vt:lpstr>Patient RIGHTS</vt:lpstr>
      <vt:lpstr>Patient RIGHTS</vt:lpstr>
      <vt:lpstr>Advance directives</vt:lpstr>
      <vt:lpstr>Advance directives</vt:lpstr>
      <vt:lpstr>Advance directives</vt:lpstr>
      <vt:lpstr>Advance directives</vt:lpstr>
      <vt:lpstr>Patient Self Determination Act of 1990 (PSDA) </vt:lpstr>
      <vt:lpstr>Patient Self Determination Act of 1990 (PSDA) </vt:lpstr>
      <vt:lpstr>Patient Self Determination Act of 1990 (PSDA) </vt:lpstr>
      <vt:lpstr>Patient Self Determination Act of 1990 (PSDA) </vt:lpstr>
      <vt:lpstr>Patient Self Determination Act of 1990 (PSDA) </vt:lpstr>
      <vt:lpstr>The end!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Ethics, Patient Rights, and Advance Directives for Healthcare</dc:title>
  <dc:creator>Loaner Loaner</dc:creator>
  <cp:lastModifiedBy>teesha bryant</cp:lastModifiedBy>
  <cp:revision>21</cp:revision>
  <dcterms:created xsi:type="dcterms:W3CDTF">2014-12-19T16:36:41Z</dcterms:created>
  <dcterms:modified xsi:type="dcterms:W3CDTF">2015-02-23T02:15:50Z</dcterms:modified>
</cp:coreProperties>
</file>