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3" r:id="rId15"/>
    <p:sldId id="270" r:id="rId16"/>
    <p:sldId id="272" r:id="rId17"/>
    <p:sldId id="271" r:id="rId18"/>
    <p:sldId id="274" r:id="rId19"/>
    <p:sldId id="290"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2" r:id="rId35"/>
    <p:sldId id="293" r:id="rId36"/>
    <p:sldId id="294" r:id="rId37"/>
    <p:sldId id="295" r:id="rId38"/>
    <p:sldId id="296" r:id="rId39"/>
    <p:sldId id="297" r:id="rId40"/>
    <p:sldId id="298" r:id="rId41"/>
    <p:sldId id="300" r:id="rId42"/>
    <p:sldId id="301" r:id="rId43"/>
    <p:sldId id="302" r:id="rId44"/>
    <p:sldId id="303" r:id="rId45"/>
    <p:sldId id="304" r:id="rId46"/>
    <p:sldId id="305" r:id="rId47"/>
    <p:sldId id="306" r:id="rId48"/>
    <p:sldId id="307" r:id="rId49"/>
    <p:sldId id="308" r:id="rId50"/>
    <p:sldId id="309" r:id="rId51"/>
    <p:sldId id="310" r:id="rId52"/>
    <p:sldId id="313" r:id="rId53"/>
    <p:sldId id="311" r:id="rId54"/>
    <p:sldId id="312" r:id="rId55"/>
    <p:sldId id="315" r:id="rId56"/>
    <p:sldId id="314" r:id="rId57"/>
    <p:sldId id="316" r:id="rId58"/>
    <p:sldId id="317" r:id="rId59"/>
    <p:sldId id="318" r:id="rId60"/>
    <p:sldId id="319" r:id="rId61"/>
    <p:sldId id="320" r:id="rId62"/>
    <p:sldId id="321" r:id="rId63"/>
    <p:sldId id="322" r:id="rId64"/>
    <p:sldId id="323" r:id="rId65"/>
    <p:sldId id="324" r:id="rId66"/>
    <p:sldId id="325" r:id="rId67"/>
    <p:sldId id="328" r:id="rId68"/>
    <p:sldId id="326" r:id="rId69"/>
    <p:sldId id="327"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6" d="100"/>
          <a:sy n="66" d="100"/>
        </p:scale>
        <p:origin x="-128" y="-2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A580EF-DDD3-334F-9543-D88BCC047784}" type="datetimeFigureOut">
              <a:rPr lang="en-US" smtClean="0"/>
              <a:t>1/7/15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769221-A64B-234B-B6FA-4EB4F5BED1EC}" type="slidenum">
              <a:rPr lang="en-US" smtClean="0"/>
              <a:t>‹#›</a:t>
            </a:fld>
            <a:endParaRPr lang="en-US"/>
          </a:p>
        </p:txBody>
      </p:sp>
    </p:spTree>
    <p:extLst>
      <p:ext uri="{BB962C8B-B14F-4D97-AF65-F5344CB8AC3E}">
        <p14:creationId xmlns:p14="http://schemas.microsoft.com/office/powerpoint/2010/main" val="4608921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769221-A64B-234B-B6FA-4EB4F5BED1EC}" type="slidenum">
              <a:rPr lang="en-US" smtClean="0"/>
              <a:t>4</a:t>
            </a:fld>
            <a:endParaRPr lang="en-US"/>
          </a:p>
        </p:txBody>
      </p:sp>
    </p:spTree>
    <p:extLst>
      <p:ext uri="{BB962C8B-B14F-4D97-AF65-F5344CB8AC3E}">
        <p14:creationId xmlns:p14="http://schemas.microsoft.com/office/powerpoint/2010/main" val="2465606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769221-A64B-234B-B6FA-4EB4F5BED1EC}" type="slidenum">
              <a:rPr lang="en-US" smtClean="0"/>
              <a:t>19</a:t>
            </a:fld>
            <a:endParaRPr lang="en-US"/>
          </a:p>
        </p:txBody>
      </p:sp>
    </p:spTree>
    <p:extLst>
      <p:ext uri="{BB962C8B-B14F-4D97-AF65-F5344CB8AC3E}">
        <p14:creationId xmlns:p14="http://schemas.microsoft.com/office/powerpoint/2010/main" val="4247462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A4A6734C-E115-4BC5-9FB0-F9BF6FABFDA0}" type="datetimeFigureOut">
              <a:rPr lang="en-US" smtClean="0"/>
              <a:t>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A4A6734C-E115-4BC5-9FB0-F9BF6FABFDA0}" type="datetimeFigureOut">
              <a:rPr lang="en-US" smtClean="0"/>
              <a:t>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A4A6734C-E115-4BC5-9FB0-F9BF6FABFDA0}" type="datetimeFigureOut">
              <a:rPr lang="en-US" smtClean="0"/>
              <a:t>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hortRule.png"/>
          <p:cNvPicPr>
            <a:picLocks noChangeAspect="1"/>
          </p:cNvPicPr>
          <p:nvPr/>
        </p:nvPicPr>
        <p:blipFill>
          <a:blip r:embed="rId3"/>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A4A6734C-E115-4BC5-9FB0-F9BF6FABFDA0}" type="datetimeFigureOut">
              <a:rPr lang="en-US" smtClean="0"/>
              <a:t>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hortRule.png"/>
          <p:cNvPicPr>
            <a:picLocks noChangeAspect="1"/>
          </p:cNvPicPr>
          <p:nvPr/>
        </p:nvPicPr>
        <p:blipFill>
          <a:blip r:embed="rId4"/>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4983480" y="4800600"/>
            <a:ext cx="3246120" cy="1188720"/>
          </a:xfrm>
        </p:spPr>
        <p:txBody>
          <a:bodyPr vert="horz" lIns="91440" tIns="45720" rIns="91440" bIns="45720" rtlCol="0"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A4A6734C-E115-4BC5-9FB0-F9BF6FABFDA0}" type="datetimeFigureOut">
              <a:rPr lang="en-US" smtClean="0"/>
              <a:t>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Title 1"/>
          <p:cNvSpPr>
            <a:spLocks noGrp="1"/>
          </p:cNvSpPr>
          <p:nvPr>
            <p:ph type="title"/>
          </p:nvPr>
        </p:nvSpPr>
        <p:spPr>
          <a:xfrm rot="21240000">
            <a:off x="4717562" y="3396154"/>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762000" y="4876800"/>
            <a:ext cx="3048000" cy="1188720"/>
          </a:xfrm>
        </p:spPr>
        <p:txBody>
          <a:bodyPr vert="horz" lIns="91440" tIns="45720" rIns="91440" bIns="45720"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A4A6734C-E115-4BC5-9FB0-F9BF6FABFDA0}" type="datetimeFigureOut">
              <a:rPr lang="en-US" smtClean="0"/>
              <a:t>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15" name="Picture 14" descr="parAvion.png"/>
          <p:cNvPicPr>
            <a:picLocks noChangeAspect="1"/>
          </p:cNvPicPr>
          <p:nvPr/>
        </p:nvPicPr>
        <p:blipFill>
          <a:blip r:embed="rId3"/>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itle 1"/>
          <p:cNvSpPr>
            <a:spLocks noGrp="1"/>
          </p:cNvSpPr>
          <p:nvPr>
            <p:ph type="title"/>
          </p:nvPr>
        </p:nvSpPr>
        <p:spPr>
          <a:xfrm rot="21240000">
            <a:off x="455724" y="3551615"/>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4A6734C-E115-4BC5-9FB0-F9BF6FABFDA0}" type="datetimeFigureOut">
              <a:rPr lang="en-US" smtClean="0"/>
              <a:t>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4A6734C-E115-4BC5-9FB0-F9BF6FABFDA0}" type="datetimeFigureOut">
              <a:rPr lang="en-US" smtClean="0"/>
              <a:t>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7" name="Picture 6" descr="verticalRule.png"/>
          <p:cNvPicPr>
            <a:picLocks noChangeAspect="1"/>
          </p:cNvPicPr>
          <p:nvPr/>
        </p:nvPicPr>
        <p:blipFill>
          <a:blip r:embed="rId2"/>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4A6734C-E115-4BC5-9FB0-F9BF6FABFDA0}" type="datetimeFigureOut">
              <a:rPr lang="en-US" smtClean="0"/>
              <a:t>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3 Pictures">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A4A6734C-E115-4BC5-9FB0-F9BF6FABFDA0}" type="datetimeFigureOut">
              <a:rPr lang="en-US" smtClean="0"/>
              <a:t>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pic>
        <p:nvPicPr>
          <p:cNvPr id="14" name="Picture 13" descr="pictureStamp-Frame.png"/>
          <p:cNvPicPr>
            <a:picLocks noChangeAspect="1"/>
          </p:cNvPicPr>
          <p:nvPr/>
        </p:nvPicPr>
        <p:blipFill>
          <a:blip r:embed="rId4"/>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A6734C-E115-4BC5-9FB0-F9BF6FABFDA0}" type="datetimeFigureOut">
              <a:rPr lang="en-US" smtClean="0"/>
              <a:t>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4A6734C-E115-4BC5-9FB0-F9BF6FABFDA0}" type="datetimeFigureOut">
              <a:rPr lang="en-US" smtClean="0"/>
              <a:t>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A4A6734C-E115-4BC5-9FB0-F9BF6FABFDA0}" type="datetimeFigureOut">
              <a:rPr lang="en-US" smtClean="0"/>
              <a:t>1/7/15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39C4FB-7D33-419B-8833-D1372BFD11C8}" type="slidenum">
              <a:rPr lang="en-US" smtClean="0"/>
              <a:t>‹#›</a:t>
            </a:fld>
            <a:endParaRPr lang="en-US"/>
          </a:p>
        </p:txBody>
      </p:sp>
      <p:pic>
        <p:nvPicPr>
          <p:cNvPr id="11" name="Picture 10"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4A6734C-E115-4BC5-9FB0-F9BF6FABFDA0}" type="datetimeFigureOut">
              <a:rPr lang="en-US" smtClean="0"/>
              <a:t>1/7/15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A6734C-E115-4BC5-9FB0-F9BF6FABFDA0}" type="datetimeFigureOut">
              <a:rPr lang="en-US" smtClean="0"/>
              <a:t>1/7/15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6734C-E115-4BC5-9FB0-F9BF6FABFDA0}" type="datetimeFigureOut">
              <a:rPr lang="en-US" smtClean="0"/>
              <a:t>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18"/>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endParaRPr lang="en-US"/>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A4A6734C-E115-4BC5-9FB0-F9BF6FABFDA0}" type="datetimeFigureOut">
              <a:rPr lang="en-US" smtClean="0"/>
              <a:t>1/7/15</a:t>
            </a:fld>
            <a:endParaRPr lang="en-US"/>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D739C4FB-7D33-419B-8833-D1372BFD11C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3168183"/>
            <a:ext cx="8001000" cy="1004886"/>
          </a:xfrm>
        </p:spPr>
        <p:txBody>
          <a:bodyPr/>
          <a:lstStyle/>
          <a:p>
            <a:r>
              <a:rPr lang="en-US" u="sng" dirty="0" smtClean="0"/>
              <a:t>Cultural Diversity</a:t>
            </a:r>
            <a:endParaRPr lang="en-US" u="sng" dirty="0"/>
          </a:p>
        </p:txBody>
      </p:sp>
      <p:sp>
        <p:nvSpPr>
          <p:cNvPr id="3" name="Subtitle 2"/>
          <p:cNvSpPr>
            <a:spLocks noGrp="1"/>
          </p:cNvSpPr>
          <p:nvPr>
            <p:ph type="subTitle" idx="1"/>
          </p:nvPr>
        </p:nvSpPr>
        <p:spPr>
          <a:xfrm>
            <a:off x="571500" y="4419599"/>
            <a:ext cx="8001000" cy="2084247"/>
          </a:xfrm>
        </p:spPr>
        <p:txBody>
          <a:bodyPr/>
          <a:lstStyle/>
          <a:p>
            <a:r>
              <a:rPr lang="en-US" dirty="0" smtClean="0"/>
              <a:t>Healthcare providers work with and provide care to many different people.  Cultural/ethnic background is a major influence in an individual’s uniqueness. </a:t>
            </a:r>
          </a:p>
          <a:p>
            <a:r>
              <a:rPr lang="en-US" dirty="0" smtClean="0"/>
              <a:t>Every healthcare worker must respect each person and what makes him or her unique.</a:t>
            </a:r>
          </a:p>
          <a:p>
            <a:endParaRPr lang="en-US" dirty="0"/>
          </a:p>
        </p:txBody>
      </p:sp>
      <p:pic>
        <p:nvPicPr>
          <p:cNvPr id="4" name="Picture 3"/>
          <p:cNvPicPr>
            <a:picLocks noChangeAspect="1"/>
          </p:cNvPicPr>
          <p:nvPr/>
        </p:nvPicPr>
        <p:blipFill>
          <a:blip r:embed="rId2"/>
          <a:stretch>
            <a:fillRect/>
          </a:stretch>
        </p:blipFill>
        <p:spPr>
          <a:xfrm>
            <a:off x="2923864" y="293092"/>
            <a:ext cx="3230282" cy="3014658"/>
          </a:xfrm>
          <a:prstGeom prst="rect">
            <a:avLst/>
          </a:prstGeom>
        </p:spPr>
      </p:pic>
    </p:spTree>
    <p:extLst>
      <p:ext uri="{BB962C8B-B14F-4D97-AF65-F5344CB8AC3E}">
        <p14:creationId xmlns:p14="http://schemas.microsoft.com/office/powerpoint/2010/main" val="1240248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Culture</a:t>
            </a:r>
            <a:endParaRPr lang="en-US" u="sng" dirty="0"/>
          </a:p>
        </p:txBody>
      </p:sp>
      <p:sp>
        <p:nvSpPr>
          <p:cNvPr id="3" name="Content Placeholder 2"/>
          <p:cNvSpPr>
            <a:spLocks noGrp="1"/>
          </p:cNvSpPr>
          <p:nvPr>
            <p:ph idx="1"/>
          </p:nvPr>
        </p:nvSpPr>
        <p:spPr>
          <a:xfrm>
            <a:off x="571500" y="1772507"/>
            <a:ext cx="8001000" cy="4801123"/>
          </a:xfrm>
        </p:spPr>
        <p:txBody>
          <a:bodyPr>
            <a:normAutofit/>
          </a:bodyPr>
          <a:lstStyle/>
          <a:p>
            <a:pPr marL="0" indent="0">
              <a:buNone/>
            </a:pPr>
            <a:r>
              <a:rPr lang="en-US" sz="2800" b="1" u="sng" dirty="0" smtClean="0">
                <a:solidFill>
                  <a:srgbClr val="FF0000"/>
                </a:solidFill>
              </a:rPr>
              <a:t>*Culture is: a set of values, beliefs, attitudes, language, symbols, rituals, behaviors and customs unique to a group of people and passed from one generation to the next. </a:t>
            </a:r>
            <a:endParaRPr lang="en-US" sz="2600" b="1" u="sng" dirty="0">
              <a:solidFill>
                <a:srgbClr val="FF0000"/>
              </a:solidFill>
            </a:endParaRPr>
          </a:p>
        </p:txBody>
      </p:sp>
      <p:pic>
        <p:nvPicPr>
          <p:cNvPr id="4" name="Picture 3"/>
          <p:cNvPicPr>
            <a:picLocks noChangeAspect="1"/>
          </p:cNvPicPr>
          <p:nvPr/>
        </p:nvPicPr>
        <p:blipFill>
          <a:blip r:embed="rId2"/>
          <a:stretch>
            <a:fillRect/>
          </a:stretch>
        </p:blipFill>
        <p:spPr>
          <a:xfrm>
            <a:off x="2809360" y="3969608"/>
            <a:ext cx="3289300" cy="2463800"/>
          </a:xfrm>
          <a:prstGeom prst="rect">
            <a:avLst/>
          </a:prstGeom>
        </p:spPr>
      </p:pic>
    </p:spTree>
    <p:extLst>
      <p:ext uri="{BB962C8B-B14F-4D97-AF65-F5344CB8AC3E}">
        <p14:creationId xmlns:p14="http://schemas.microsoft.com/office/powerpoint/2010/main" val="3809156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Culture</a:t>
            </a:r>
            <a:endParaRPr lang="en-US" u="sng" dirty="0"/>
          </a:p>
        </p:txBody>
      </p:sp>
      <p:sp>
        <p:nvSpPr>
          <p:cNvPr id="3" name="Content Placeholder 2"/>
          <p:cNvSpPr>
            <a:spLocks noGrp="1"/>
          </p:cNvSpPr>
          <p:nvPr>
            <p:ph idx="1"/>
          </p:nvPr>
        </p:nvSpPr>
        <p:spPr>
          <a:xfrm>
            <a:off x="571500" y="1772507"/>
            <a:ext cx="8001000" cy="4801123"/>
          </a:xfrm>
        </p:spPr>
        <p:txBody>
          <a:bodyPr>
            <a:normAutofit/>
          </a:bodyPr>
          <a:lstStyle/>
          <a:p>
            <a:r>
              <a:rPr lang="en-US" sz="2800" u="sng" dirty="0" smtClean="0"/>
              <a:t>Four basic characteristics of culture</a:t>
            </a:r>
          </a:p>
          <a:p>
            <a:pPr marL="457200" lvl="1" indent="0">
              <a:buNone/>
            </a:pPr>
            <a:r>
              <a:rPr lang="en-US" sz="2800" dirty="0" smtClean="0"/>
              <a:t>1</a:t>
            </a:r>
            <a:r>
              <a:rPr lang="en-US" sz="2800" b="1" dirty="0" smtClean="0">
                <a:solidFill>
                  <a:srgbClr val="FF0000"/>
                </a:solidFill>
              </a:rPr>
              <a:t>.  *</a:t>
            </a:r>
            <a:r>
              <a:rPr lang="en-US" sz="2800" b="1" u="sng" dirty="0" smtClean="0">
                <a:solidFill>
                  <a:srgbClr val="FF0000"/>
                </a:solidFill>
              </a:rPr>
              <a:t>Culture is: learned &amp; taught.</a:t>
            </a:r>
            <a:endParaRPr lang="en-US" sz="2800" b="1" dirty="0" smtClean="0">
              <a:solidFill>
                <a:srgbClr val="FF0000"/>
              </a:solidFill>
            </a:endParaRPr>
          </a:p>
          <a:p>
            <a:pPr lvl="1"/>
            <a:r>
              <a:rPr lang="en-US" sz="2800" b="1" u="sng" dirty="0" smtClean="0">
                <a:solidFill>
                  <a:srgbClr val="FF0000"/>
                </a:solidFill>
              </a:rPr>
              <a:t>*(Ex.: </a:t>
            </a:r>
            <a:r>
              <a:rPr lang="en-US" sz="2800" b="1" dirty="0">
                <a:solidFill>
                  <a:srgbClr val="FF0000"/>
                </a:solidFill>
              </a:rPr>
              <a:t>B</a:t>
            </a:r>
            <a:r>
              <a:rPr lang="en-US" sz="2800" b="1" dirty="0" smtClean="0">
                <a:solidFill>
                  <a:srgbClr val="FF0000"/>
                </a:solidFill>
              </a:rPr>
              <a:t>ehaviors</a:t>
            </a:r>
            <a:r>
              <a:rPr lang="en-US" sz="2800" b="1" dirty="0" smtClean="0">
                <a:solidFill>
                  <a:srgbClr val="FF0000"/>
                </a:solidFill>
              </a:rPr>
              <a:t>, accepted attitudes, </a:t>
            </a:r>
            <a:r>
              <a:rPr lang="en-US" sz="2800" b="1" u="sng" dirty="0" smtClean="0">
                <a:solidFill>
                  <a:srgbClr val="FF0000"/>
                </a:solidFill>
              </a:rPr>
              <a:t>culture influences a person’s food preferences such as “American Food= Hamburger &amp; </a:t>
            </a:r>
            <a:r>
              <a:rPr lang="en-US" sz="2800" b="1" u="sng" dirty="0" err="1" smtClean="0">
                <a:solidFill>
                  <a:srgbClr val="FF0000"/>
                </a:solidFill>
              </a:rPr>
              <a:t>french</a:t>
            </a:r>
            <a:r>
              <a:rPr lang="en-US" sz="2800" b="1" u="sng" dirty="0" smtClean="0">
                <a:solidFill>
                  <a:srgbClr val="FF0000"/>
                </a:solidFill>
              </a:rPr>
              <a:t> fries, Hispanic Food=Tacos</a:t>
            </a:r>
            <a:r>
              <a:rPr lang="en-US" sz="2800" b="1" u="sng" dirty="0">
                <a:solidFill>
                  <a:srgbClr val="FF0000"/>
                </a:solidFill>
              </a:rPr>
              <a:t> </a:t>
            </a:r>
            <a:r>
              <a:rPr lang="en-US" sz="2800" b="1" u="sng" dirty="0" smtClean="0">
                <a:solidFill>
                  <a:srgbClr val="FF0000"/>
                </a:solidFill>
              </a:rPr>
              <a:t>&amp; enchiladas, Asian Food Rice &amp; fish”.)</a:t>
            </a:r>
            <a:endParaRPr lang="en-US" sz="2800" b="1" u="sng" dirty="0">
              <a:solidFill>
                <a:srgbClr val="FF0000"/>
              </a:solidFill>
            </a:endParaRPr>
          </a:p>
        </p:txBody>
      </p:sp>
      <p:pic>
        <p:nvPicPr>
          <p:cNvPr id="4" name="Picture 3"/>
          <p:cNvPicPr>
            <a:picLocks noChangeAspect="1"/>
          </p:cNvPicPr>
          <p:nvPr/>
        </p:nvPicPr>
        <p:blipFill>
          <a:blip r:embed="rId2"/>
          <a:stretch>
            <a:fillRect/>
          </a:stretch>
        </p:blipFill>
        <p:spPr>
          <a:xfrm>
            <a:off x="6697275" y="215814"/>
            <a:ext cx="2086284" cy="1689067"/>
          </a:xfrm>
          <a:prstGeom prst="rect">
            <a:avLst/>
          </a:prstGeom>
        </p:spPr>
      </p:pic>
      <p:pic>
        <p:nvPicPr>
          <p:cNvPr id="5" name="Picture 4"/>
          <p:cNvPicPr>
            <a:picLocks noChangeAspect="1"/>
          </p:cNvPicPr>
          <p:nvPr/>
        </p:nvPicPr>
        <p:blipFill>
          <a:blip r:embed="rId3"/>
          <a:stretch>
            <a:fillRect/>
          </a:stretch>
        </p:blipFill>
        <p:spPr>
          <a:xfrm>
            <a:off x="260567" y="102419"/>
            <a:ext cx="2328808" cy="1670088"/>
          </a:xfrm>
          <a:prstGeom prst="rect">
            <a:avLst/>
          </a:prstGeom>
        </p:spPr>
      </p:pic>
      <p:pic>
        <p:nvPicPr>
          <p:cNvPr id="6" name="Picture 5"/>
          <p:cNvPicPr>
            <a:picLocks noChangeAspect="1"/>
          </p:cNvPicPr>
          <p:nvPr/>
        </p:nvPicPr>
        <p:blipFill>
          <a:blip r:embed="rId4"/>
          <a:stretch>
            <a:fillRect/>
          </a:stretch>
        </p:blipFill>
        <p:spPr>
          <a:xfrm>
            <a:off x="6127467" y="5089098"/>
            <a:ext cx="2234694" cy="1484532"/>
          </a:xfrm>
          <a:prstGeom prst="rect">
            <a:avLst/>
          </a:prstGeom>
        </p:spPr>
      </p:pic>
    </p:spTree>
    <p:extLst>
      <p:ext uri="{BB962C8B-B14F-4D97-AF65-F5344CB8AC3E}">
        <p14:creationId xmlns:p14="http://schemas.microsoft.com/office/powerpoint/2010/main" val="2974208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Culture</a:t>
            </a:r>
            <a:endParaRPr lang="en-US" u="sng" dirty="0"/>
          </a:p>
        </p:txBody>
      </p:sp>
      <p:sp>
        <p:nvSpPr>
          <p:cNvPr id="3" name="Content Placeholder 2"/>
          <p:cNvSpPr>
            <a:spLocks noGrp="1"/>
          </p:cNvSpPr>
          <p:nvPr>
            <p:ph idx="1"/>
          </p:nvPr>
        </p:nvSpPr>
        <p:spPr>
          <a:xfrm>
            <a:off x="571500" y="1772507"/>
            <a:ext cx="8001000" cy="4801123"/>
          </a:xfrm>
        </p:spPr>
        <p:txBody>
          <a:bodyPr>
            <a:normAutofit/>
          </a:bodyPr>
          <a:lstStyle/>
          <a:p>
            <a:r>
              <a:rPr lang="en-US" sz="2800" u="sng" dirty="0" smtClean="0"/>
              <a:t>Four basic characteristics of culture</a:t>
            </a:r>
          </a:p>
          <a:p>
            <a:pPr lvl="1"/>
            <a:r>
              <a:rPr lang="en-US" sz="2800" dirty="0"/>
              <a:t>2</a:t>
            </a:r>
            <a:r>
              <a:rPr lang="en-US" sz="2800" dirty="0" smtClean="0"/>
              <a:t>.  Culture is: shared.</a:t>
            </a:r>
            <a:endParaRPr lang="en-US" sz="2800" dirty="0"/>
          </a:p>
        </p:txBody>
      </p:sp>
      <p:pic>
        <p:nvPicPr>
          <p:cNvPr id="4" name="Picture 3"/>
          <p:cNvPicPr>
            <a:picLocks noChangeAspect="1"/>
          </p:cNvPicPr>
          <p:nvPr/>
        </p:nvPicPr>
        <p:blipFill>
          <a:blip r:embed="rId2"/>
          <a:stretch>
            <a:fillRect/>
          </a:stretch>
        </p:blipFill>
        <p:spPr>
          <a:xfrm>
            <a:off x="2126424" y="3222688"/>
            <a:ext cx="4767336" cy="3350942"/>
          </a:xfrm>
          <a:prstGeom prst="rect">
            <a:avLst/>
          </a:prstGeom>
        </p:spPr>
      </p:pic>
    </p:spTree>
    <p:extLst>
      <p:ext uri="{BB962C8B-B14F-4D97-AF65-F5344CB8AC3E}">
        <p14:creationId xmlns:p14="http://schemas.microsoft.com/office/powerpoint/2010/main" val="3974384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Culture</a:t>
            </a:r>
            <a:endParaRPr lang="en-US" u="sng" dirty="0"/>
          </a:p>
        </p:txBody>
      </p:sp>
      <p:sp>
        <p:nvSpPr>
          <p:cNvPr id="3" name="Content Placeholder 2"/>
          <p:cNvSpPr>
            <a:spLocks noGrp="1"/>
          </p:cNvSpPr>
          <p:nvPr>
            <p:ph idx="1"/>
          </p:nvPr>
        </p:nvSpPr>
        <p:spPr>
          <a:xfrm>
            <a:off x="571500" y="1772507"/>
            <a:ext cx="8001000" cy="4801123"/>
          </a:xfrm>
        </p:spPr>
        <p:txBody>
          <a:bodyPr>
            <a:normAutofit/>
          </a:bodyPr>
          <a:lstStyle/>
          <a:p>
            <a:r>
              <a:rPr lang="en-US" sz="2800" u="sng" dirty="0" smtClean="0"/>
              <a:t>Four basic characteristics of culture</a:t>
            </a:r>
          </a:p>
          <a:p>
            <a:pPr lvl="1"/>
            <a:r>
              <a:rPr lang="en-US" sz="2800" dirty="0"/>
              <a:t>3</a:t>
            </a:r>
            <a:r>
              <a:rPr lang="en-US" sz="2800" dirty="0" smtClean="0"/>
              <a:t>.  Culture is: social.</a:t>
            </a:r>
            <a:endParaRPr lang="en-US" sz="2800" dirty="0"/>
          </a:p>
        </p:txBody>
      </p:sp>
      <p:pic>
        <p:nvPicPr>
          <p:cNvPr id="5" name="Picture 4"/>
          <p:cNvPicPr>
            <a:picLocks noChangeAspect="1"/>
          </p:cNvPicPr>
          <p:nvPr/>
        </p:nvPicPr>
        <p:blipFill>
          <a:blip r:embed="rId2"/>
          <a:stretch>
            <a:fillRect/>
          </a:stretch>
        </p:blipFill>
        <p:spPr>
          <a:xfrm>
            <a:off x="4762500" y="2738230"/>
            <a:ext cx="3810000" cy="3835400"/>
          </a:xfrm>
          <a:prstGeom prst="rect">
            <a:avLst/>
          </a:prstGeom>
        </p:spPr>
      </p:pic>
    </p:spTree>
    <p:extLst>
      <p:ext uri="{BB962C8B-B14F-4D97-AF65-F5344CB8AC3E}">
        <p14:creationId xmlns:p14="http://schemas.microsoft.com/office/powerpoint/2010/main" val="3974384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Culture</a:t>
            </a:r>
            <a:endParaRPr lang="en-US" u="sng" dirty="0"/>
          </a:p>
        </p:txBody>
      </p:sp>
      <p:sp>
        <p:nvSpPr>
          <p:cNvPr id="3" name="Content Placeholder 2"/>
          <p:cNvSpPr>
            <a:spLocks noGrp="1"/>
          </p:cNvSpPr>
          <p:nvPr>
            <p:ph idx="1"/>
          </p:nvPr>
        </p:nvSpPr>
        <p:spPr>
          <a:xfrm>
            <a:off x="571500" y="1772507"/>
            <a:ext cx="8001000" cy="4801123"/>
          </a:xfrm>
        </p:spPr>
        <p:txBody>
          <a:bodyPr>
            <a:normAutofit/>
          </a:bodyPr>
          <a:lstStyle/>
          <a:p>
            <a:r>
              <a:rPr lang="en-US" sz="2800" u="sng" dirty="0" smtClean="0"/>
              <a:t>Four basic characteristics of culture</a:t>
            </a:r>
          </a:p>
          <a:p>
            <a:pPr lvl="1"/>
            <a:r>
              <a:rPr lang="en-US" sz="2800" dirty="0" smtClean="0"/>
              <a:t>4.  Culture is: dynamic and is constantly changing. </a:t>
            </a:r>
            <a:endParaRPr lang="en-US" sz="2800" dirty="0"/>
          </a:p>
        </p:txBody>
      </p:sp>
      <p:pic>
        <p:nvPicPr>
          <p:cNvPr id="4" name="Picture 3"/>
          <p:cNvPicPr>
            <a:picLocks noChangeAspect="1"/>
          </p:cNvPicPr>
          <p:nvPr/>
        </p:nvPicPr>
        <p:blipFill>
          <a:blip r:embed="rId2"/>
          <a:stretch>
            <a:fillRect/>
          </a:stretch>
        </p:blipFill>
        <p:spPr>
          <a:xfrm>
            <a:off x="4298328" y="3170030"/>
            <a:ext cx="4064000" cy="3403600"/>
          </a:xfrm>
          <a:prstGeom prst="rect">
            <a:avLst/>
          </a:prstGeom>
        </p:spPr>
      </p:pic>
    </p:spTree>
    <p:extLst>
      <p:ext uri="{BB962C8B-B14F-4D97-AF65-F5344CB8AC3E}">
        <p14:creationId xmlns:p14="http://schemas.microsoft.com/office/powerpoint/2010/main" val="2346892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Ethnicity</a:t>
            </a:r>
            <a:endParaRPr lang="en-US" u="sng" dirty="0"/>
          </a:p>
        </p:txBody>
      </p:sp>
      <p:sp>
        <p:nvSpPr>
          <p:cNvPr id="4" name="Content Placeholder 3"/>
          <p:cNvSpPr>
            <a:spLocks noGrp="1"/>
          </p:cNvSpPr>
          <p:nvPr>
            <p:ph idx="1"/>
          </p:nvPr>
        </p:nvSpPr>
        <p:spPr>
          <a:xfrm>
            <a:off x="571500" y="1737519"/>
            <a:ext cx="8001000" cy="990070"/>
          </a:xfrm>
        </p:spPr>
        <p:txBody>
          <a:bodyPr>
            <a:normAutofit/>
          </a:bodyPr>
          <a:lstStyle/>
          <a:p>
            <a:pPr marL="0" indent="0">
              <a:buNone/>
            </a:pPr>
            <a:r>
              <a:rPr lang="en-US" sz="2800" b="1" u="sng" dirty="0" smtClean="0">
                <a:solidFill>
                  <a:srgbClr val="FF0000"/>
                </a:solidFill>
              </a:rPr>
              <a:t>*Ethnicity is: the classification of people based on their national origin.</a:t>
            </a:r>
            <a:endParaRPr lang="en-US" sz="2800" b="1" u="sng" dirty="0">
              <a:solidFill>
                <a:srgbClr val="FF0000"/>
              </a:solidFill>
            </a:endParaRPr>
          </a:p>
        </p:txBody>
      </p:sp>
      <p:pic>
        <p:nvPicPr>
          <p:cNvPr id="6" name="Picture 5"/>
          <p:cNvPicPr>
            <a:picLocks noChangeAspect="1"/>
          </p:cNvPicPr>
          <p:nvPr/>
        </p:nvPicPr>
        <p:blipFill>
          <a:blip r:embed="rId2"/>
          <a:stretch>
            <a:fillRect/>
          </a:stretch>
        </p:blipFill>
        <p:spPr>
          <a:xfrm>
            <a:off x="2603500" y="2923771"/>
            <a:ext cx="3937000" cy="2184400"/>
          </a:xfrm>
          <a:prstGeom prst="rect">
            <a:avLst/>
          </a:prstGeom>
        </p:spPr>
      </p:pic>
      <p:sp>
        <p:nvSpPr>
          <p:cNvPr id="7" name="TextBox 6"/>
          <p:cNvSpPr txBox="1"/>
          <p:nvPr/>
        </p:nvSpPr>
        <p:spPr>
          <a:xfrm>
            <a:off x="371709" y="5108171"/>
            <a:ext cx="8309036" cy="1384995"/>
          </a:xfrm>
          <a:prstGeom prst="rect">
            <a:avLst/>
          </a:prstGeom>
          <a:noFill/>
        </p:spPr>
        <p:txBody>
          <a:bodyPr wrap="none" rtlCol="0">
            <a:spAutoFit/>
          </a:bodyPr>
          <a:lstStyle/>
          <a:p>
            <a:pPr marL="285750" indent="-285750">
              <a:buFont typeface="Arial"/>
              <a:buChar char="•"/>
            </a:pPr>
            <a:r>
              <a:rPr lang="en-US" sz="2800" dirty="0" smtClean="0"/>
              <a:t>Common ethnic groups: African American, Asian</a:t>
            </a:r>
          </a:p>
          <a:p>
            <a:r>
              <a:rPr lang="en-US" sz="2800" dirty="0" smtClean="0"/>
              <a:t> American, European American, Hispanic American, </a:t>
            </a:r>
          </a:p>
          <a:p>
            <a:r>
              <a:rPr lang="en-US" sz="2800" dirty="0" smtClean="0"/>
              <a:t>Middle Eastern/Arab American, Native American</a:t>
            </a:r>
            <a:endParaRPr lang="en-US" sz="2800" dirty="0"/>
          </a:p>
        </p:txBody>
      </p:sp>
    </p:spTree>
    <p:extLst>
      <p:ext uri="{BB962C8B-B14F-4D97-AF65-F5344CB8AC3E}">
        <p14:creationId xmlns:p14="http://schemas.microsoft.com/office/powerpoint/2010/main" val="39743842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Ethnicity</a:t>
            </a:r>
            <a:endParaRPr lang="en-US" u="sng" dirty="0"/>
          </a:p>
        </p:txBody>
      </p:sp>
      <p:sp>
        <p:nvSpPr>
          <p:cNvPr id="3" name="Content Placeholder 2"/>
          <p:cNvSpPr>
            <a:spLocks noGrp="1"/>
          </p:cNvSpPr>
          <p:nvPr>
            <p:ph idx="1"/>
          </p:nvPr>
        </p:nvSpPr>
        <p:spPr>
          <a:xfrm>
            <a:off x="571500" y="1637311"/>
            <a:ext cx="8001000" cy="5089844"/>
          </a:xfrm>
        </p:spPr>
        <p:txBody>
          <a:bodyPr>
            <a:normAutofit/>
          </a:bodyPr>
          <a:lstStyle/>
          <a:p>
            <a:r>
              <a:rPr lang="en-US" sz="2800" u="sng" dirty="0" smtClean="0"/>
              <a:t>Example of Ethnicity: </a:t>
            </a:r>
          </a:p>
          <a:p>
            <a:pPr lvl="1"/>
            <a:r>
              <a:rPr lang="en-US" sz="2800" b="1" u="sng" dirty="0" smtClean="0">
                <a:solidFill>
                  <a:srgbClr val="FF0000"/>
                </a:solidFill>
              </a:rPr>
              <a:t>*An Asian/Korean couple has a baby in the U.S. and they raise the child in the U.S. What is the baby’s ethnic group? (Asian American)</a:t>
            </a:r>
            <a:endParaRPr lang="en-US" sz="2800" b="1" u="sng" dirty="0">
              <a:solidFill>
                <a:srgbClr val="FF0000"/>
              </a:solidFill>
            </a:endParaRPr>
          </a:p>
        </p:txBody>
      </p:sp>
      <p:pic>
        <p:nvPicPr>
          <p:cNvPr id="6" name="Picture 5"/>
          <p:cNvPicPr>
            <a:picLocks noChangeAspect="1"/>
          </p:cNvPicPr>
          <p:nvPr/>
        </p:nvPicPr>
        <p:blipFill>
          <a:blip r:embed="rId2"/>
          <a:stretch>
            <a:fillRect/>
          </a:stretch>
        </p:blipFill>
        <p:spPr>
          <a:xfrm>
            <a:off x="745287" y="4211429"/>
            <a:ext cx="3441700" cy="2362200"/>
          </a:xfrm>
          <a:prstGeom prst="rect">
            <a:avLst/>
          </a:prstGeom>
        </p:spPr>
      </p:pic>
      <p:pic>
        <p:nvPicPr>
          <p:cNvPr id="7" name="Picture 6"/>
          <p:cNvPicPr>
            <a:picLocks noChangeAspect="1"/>
          </p:cNvPicPr>
          <p:nvPr/>
        </p:nvPicPr>
        <p:blipFill>
          <a:blip r:embed="rId3"/>
          <a:stretch>
            <a:fillRect/>
          </a:stretch>
        </p:blipFill>
        <p:spPr>
          <a:xfrm>
            <a:off x="4658400" y="3991629"/>
            <a:ext cx="3421533" cy="2582000"/>
          </a:xfrm>
          <a:prstGeom prst="rect">
            <a:avLst/>
          </a:prstGeom>
        </p:spPr>
      </p:pic>
    </p:spTree>
    <p:extLst>
      <p:ext uri="{BB962C8B-B14F-4D97-AF65-F5344CB8AC3E}">
        <p14:creationId xmlns:p14="http://schemas.microsoft.com/office/powerpoint/2010/main" val="397438426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Ethnicity</a:t>
            </a:r>
            <a:endParaRPr lang="en-US" u="sng" dirty="0"/>
          </a:p>
        </p:txBody>
      </p:sp>
      <p:sp>
        <p:nvSpPr>
          <p:cNvPr id="3" name="Content Placeholder 2"/>
          <p:cNvSpPr>
            <a:spLocks noGrp="1"/>
          </p:cNvSpPr>
          <p:nvPr>
            <p:ph idx="1"/>
          </p:nvPr>
        </p:nvSpPr>
        <p:spPr>
          <a:xfrm>
            <a:off x="571500" y="1676930"/>
            <a:ext cx="8001000" cy="4801123"/>
          </a:xfrm>
        </p:spPr>
        <p:txBody>
          <a:bodyPr>
            <a:normAutofit/>
          </a:bodyPr>
          <a:lstStyle/>
          <a:p>
            <a:pPr marL="0" indent="0">
              <a:buNone/>
            </a:pPr>
            <a:r>
              <a:rPr lang="en-US" sz="2600" u="sng" dirty="0" smtClean="0"/>
              <a:t>Within </a:t>
            </a:r>
            <a:r>
              <a:rPr lang="en-US" sz="2600" u="sng" dirty="0" smtClean="0"/>
              <a:t>each of the ethnic groups there are numerous subgroups. </a:t>
            </a:r>
            <a:endParaRPr lang="en-US" sz="2600" u="sng" dirty="0" smtClean="0"/>
          </a:p>
          <a:p>
            <a:pPr marL="0" indent="0">
              <a:buNone/>
            </a:pPr>
            <a:r>
              <a:rPr lang="en-US" sz="2600" b="1" u="sng" dirty="0" smtClean="0">
                <a:solidFill>
                  <a:srgbClr val="FF0000"/>
                </a:solidFill>
              </a:rPr>
              <a:t>For </a:t>
            </a:r>
            <a:r>
              <a:rPr lang="en-US" sz="2600" b="1" u="sng" dirty="0" smtClean="0">
                <a:solidFill>
                  <a:srgbClr val="FF0000"/>
                </a:solidFill>
              </a:rPr>
              <a:t>example, the Native American group </a:t>
            </a:r>
            <a:r>
              <a:rPr lang="en-US" sz="2600" b="1" u="sng" dirty="0" smtClean="0">
                <a:solidFill>
                  <a:srgbClr val="FF0000"/>
                </a:solidFill>
              </a:rPr>
              <a:t>includes: </a:t>
            </a:r>
            <a:r>
              <a:rPr lang="en-US" sz="2600" b="1" u="sng" dirty="0" smtClean="0">
                <a:solidFill>
                  <a:srgbClr val="FF0000"/>
                </a:solidFill>
              </a:rPr>
              <a:t>over 500 tribes of American Indians and Eskimos.</a:t>
            </a:r>
            <a:r>
              <a:rPr lang="en-US" sz="2600" u="sng" dirty="0" smtClean="0"/>
              <a:t> They have different lifestyles and may even speak different languages.</a:t>
            </a:r>
            <a:endParaRPr lang="en-US" sz="2600" u="sng" dirty="0"/>
          </a:p>
        </p:txBody>
      </p:sp>
      <p:pic>
        <p:nvPicPr>
          <p:cNvPr id="4" name="Picture 3"/>
          <p:cNvPicPr>
            <a:picLocks noChangeAspect="1"/>
          </p:cNvPicPr>
          <p:nvPr/>
        </p:nvPicPr>
        <p:blipFill>
          <a:blip r:embed="rId2"/>
          <a:stretch>
            <a:fillRect/>
          </a:stretch>
        </p:blipFill>
        <p:spPr>
          <a:xfrm>
            <a:off x="2235695" y="4120449"/>
            <a:ext cx="3014465" cy="2122545"/>
          </a:xfrm>
          <a:prstGeom prst="rect">
            <a:avLst/>
          </a:prstGeom>
        </p:spPr>
      </p:pic>
      <p:pic>
        <p:nvPicPr>
          <p:cNvPr id="6" name="Picture 5"/>
          <p:cNvPicPr>
            <a:picLocks noChangeAspect="1"/>
          </p:cNvPicPr>
          <p:nvPr/>
        </p:nvPicPr>
        <p:blipFill>
          <a:blip r:embed="rId3"/>
          <a:stretch>
            <a:fillRect/>
          </a:stretch>
        </p:blipFill>
        <p:spPr>
          <a:xfrm>
            <a:off x="5680755" y="4245668"/>
            <a:ext cx="2891745" cy="1820949"/>
          </a:xfrm>
          <a:prstGeom prst="rect">
            <a:avLst/>
          </a:prstGeom>
        </p:spPr>
      </p:pic>
    </p:spTree>
    <p:extLst>
      <p:ext uri="{BB962C8B-B14F-4D97-AF65-F5344CB8AC3E}">
        <p14:creationId xmlns:p14="http://schemas.microsoft.com/office/powerpoint/2010/main" val="39743842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Race</a:t>
            </a:r>
            <a:endParaRPr lang="en-US" u="sng" dirty="0"/>
          </a:p>
        </p:txBody>
      </p:sp>
      <p:sp>
        <p:nvSpPr>
          <p:cNvPr id="4" name="Content Placeholder 3"/>
          <p:cNvSpPr>
            <a:spLocks noGrp="1"/>
          </p:cNvSpPr>
          <p:nvPr>
            <p:ph idx="1"/>
          </p:nvPr>
        </p:nvSpPr>
        <p:spPr>
          <a:xfrm>
            <a:off x="571499" y="1688768"/>
            <a:ext cx="8164317" cy="1591070"/>
          </a:xfrm>
        </p:spPr>
        <p:txBody>
          <a:bodyPr>
            <a:normAutofit lnSpcReduction="10000"/>
          </a:bodyPr>
          <a:lstStyle/>
          <a:p>
            <a:pPr marL="0" indent="0">
              <a:buNone/>
            </a:pPr>
            <a:r>
              <a:rPr lang="en-US" sz="2800" u="sng" dirty="0">
                <a:solidFill>
                  <a:srgbClr val="FF0000"/>
                </a:solidFill>
              </a:rPr>
              <a:t>*</a:t>
            </a:r>
            <a:r>
              <a:rPr lang="en-US" sz="2800" b="1" u="sng" dirty="0">
                <a:solidFill>
                  <a:srgbClr val="FF0000"/>
                </a:solidFill>
              </a:rPr>
              <a:t>Race </a:t>
            </a:r>
            <a:r>
              <a:rPr lang="en-US" sz="2800" b="1" u="sng" dirty="0" smtClean="0">
                <a:solidFill>
                  <a:srgbClr val="FF0000"/>
                </a:solidFill>
              </a:rPr>
              <a:t>is: </a:t>
            </a:r>
            <a:r>
              <a:rPr lang="en-US" sz="2800" b="1" u="sng" dirty="0">
                <a:solidFill>
                  <a:srgbClr val="FF0000"/>
                </a:solidFill>
              </a:rPr>
              <a:t>based on physical or biological characteristics</a:t>
            </a:r>
            <a:r>
              <a:rPr lang="en-US" sz="2800" u="sng" dirty="0"/>
              <a:t>: the color of their skin, hair, eyes, facial features, blood type, bone structure.</a:t>
            </a:r>
          </a:p>
          <a:p>
            <a:endParaRPr lang="en-US" dirty="0"/>
          </a:p>
        </p:txBody>
      </p:sp>
      <p:pic>
        <p:nvPicPr>
          <p:cNvPr id="5" name="Picture 4"/>
          <p:cNvPicPr>
            <a:picLocks noChangeAspect="1"/>
          </p:cNvPicPr>
          <p:nvPr/>
        </p:nvPicPr>
        <p:blipFill>
          <a:blip r:embed="rId2"/>
          <a:stretch>
            <a:fillRect/>
          </a:stretch>
        </p:blipFill>
        <p:spPr>
          <a:xfrm>
            <a:off x="222626" y="3279838"/>
            <a:ext cx="3276600" cy="1905000"/>
          </a:xfrm>
          <a:prstGeom prst="rect">
            <a:avLst/>
          </a:prstGeom>
        </p:spPr>
      </p:pic>
      <p:pic>
        <p:nvPicPr>
          <p:cNvPr id="6" name="Picture 5"/>
          <p:cNvPicPr>
            <a:picLocks noChangeAspect="1"/>
          </p:cNvPicPr>
          <p:nvPr/>
        </p:nvPicPr>
        <p:blipFill>
          <a:blip r:embed="rId3"/>
          <a:stretch>
            <a:fillRect/>
          </a:stretch>
        </p:blipFill>
        <p:spPr>
          <a:xfrm>
            <a:off x="3499226" y="3943026"/>
            <a:ext cx="2857500" cy="2857500"/>
          </a:xfrm>
          <a:prstGeom prst="rect">
            <a:avLst/>
          </a:prstGeom>
        </p:spPr>
      </p:pic>
      <p:pic>
        <p:nvPicPr>
          <p:cNvPr id="7" name="Picture 6"/>
          <p:cNvPicPr>
            <a:picLocks noChangeAspect="1"/>
          </p:cNvPicPr>
          <p:nvPr/>
        </p:nvPicPr>
        <p:blipFill>
          <a:blip r:embed="rId4"/>
          <a:stretch>
            <a:fillRect/>
          </a:stretch>
        </p:blipFill>
        <p:spPr>
          <a:xfrm>
            <a:off x="5954366" y="3008973"/>
            <a:ext cx="2921000" cy="2781300"/>
          </a:xfrm>
          <a:prstGeom prst="rect">
            <a:avLst/>
          </a:prstGeom>
        </p:spPr>
      </p:pic>
    </p:spTree>
    <p:extLst>
      <p:ext uri="{BB962C8B-B14F-4D97-AF65-F5344CB8AC3E}">
        <p14:creationId xmlns:p14="http://schemas.microsoft.com/office/powerpoint/2010/main" val="157825282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Examples of Race</a:t>
            </a:r>
            <a:endParaRPr lang="en-US" u="sng" dirty="0"/>
          </a:p>
        </p:txBody>
      </p:sp>
      <p:sp>
        <p:nvSpPr>
          <p:cNvPr id="4" name="Content Placeholder 3"/>
          <p:cNvSpPr>
            <a:spLocks noGrp="1"/>
          </p:cNvSpPr>
          <p:nvPr>
            <p:ph idx="1"/>
          </p:nvPr>
        </p:nvSpPr>
        <p:spPr>
          <a:xfrm>
            <a:off x="571500" y="1617136"/>
            <a:ext cx="8001000" cy="5240864"/>
          </a:xfrm>
        </p:spPr>
        <p:txBody>
          <a:bodyPr>
            <a:normAutofit lnSpcReduction="10000"/>
          </a:bodyPr>
          <a:lstStyle/>
          <a:p>
            <a:r>
              <a:rPr lang="en-US" sz="3000" b="1" u="sng" dirty="0">
                <a:solidFill>
                  <a:srgbClr val="FF0000"/>
                </a:solidFill>
              </a:rPr>
              <a:t>*A white couple has a baby in Japan and ra</a:t>
            </a:r>
            <a:r>
              <a:rPr lang="en-US" sz="2800" b="1" u="sng" dirty="0">
                <a:solidFill>
                  <a:srgbClr val="FF0000"/>
                </a:solidFill>
              </a:rPr>
              <a:t>ises the baby in the U.S. What is the baby’s race? (WHITE</a:t>
            </a:r>
            <a:r>
              <a:rPr lang="en-US" sz="2800" b="1" u="sng" dirty="0" smtClean="0">
                <a:solidFill>
                  <a:srgbClr val="FF0000"/>
                </a:solidFill>
              </a:rPr>
              <a:t>)</a:t>
            </a:r>
          </a:p>
          <a:p>
            <a:endParaRPr lang="en-US" sz="2800" b="1" u="sng" dirty="0"/>
          </a:p>
          <a:p>
            <a:endParaRPr lang="en-US" sz="2800" b="1" u="sng" dirty="0" smtClean="0"/>
          </a:p>
          <a:p>
            <a:endParaRPr lang="en-US" sz="2800" b="1" u="sng" dirty="0"/>
          </a:p>
          <a:p>
            <a:r>
              <a:rPr lang="en-US" sz="3000" b="1" u="sng" dirty="0" smtClean="0">
                <a:solidFill>
                  <a:srgbClr val="FF0000"/>
                </a:solidFill>
              </a:rPr>
              <a:t>*A baby girl is born in South Africa to white parents and raised in the U.S.  What is her race?(WHITE)</a:t>
            </a:r>
            <a:endParaRPr lang="en-US" sz="3000" b="1" u="sng" dirty="0">
              <a:solidFill>
                <a:srgbClr val="FF0000"/>
              </a:solidFill>
            </a:endParaRPr>
          </a:p>
          <a:p>
            <a:pPr marL="0" indent="0">
              <a:buNone/>
            </a:pPr>
            <a:endParaRPr lang="en-US" b="1" dirty="0"/>
          </a:p>
        </p:txBody>
      </p:sp>
      <p:pic>
        <p:nvPicPr>
          <p:cNvPr id="5" name="Picture 4"/>
          <p:cNvPicPr>
            <a:picLocks noChangeAspect="1"/>
          </p:cNvPicPr>
          <p:nvPr/>
        </p:nvPicPr>
        <p:blipFill>
          <a:blip r:embed="rId3"/>
          <a:stretch>
            <a:fillRect/>
          </a:stretch>
        </p:blipFill>
        <p:spPr>
          <a:xfrm>
            <a:off x="3944178" y="2679591"/>
            <a:ext cx="3606800" cy="2247900"/>
          </a:xfrm>
          <a:prstGeom prst="rect">
            <a:avLst/>
          </a:prstGeom>
        </p:spPr>
      </p:pic>
    </p:spTree>
    <p:extLst>
      <p:ext uri="{BB962C8B-B14F-4D97-AF65-F5344CB8AC3E}">
        <p14:creationId xmlns:p14="http://schemas.microsoft.com/office/powerpoint/2010/main" val="288061552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Cultural Diversity</a:t>
            </a:r>
            <a:endParaRPr lang="en-US" u="sng" dirty="0"/>
          </a:p>
        </p:txBody>
      </p:sp>
      <p:sp>
        <p:nvSpPr>
          <p:cNvPr id="3" name="Content Placeholder 2"/>
          <p:cNvSpPr>
            <a:spLocks noGrp="1"/>
          </p:cNvSpPr>
          <p:nvPr>
            <p:ph idx="1"/>
          </p:nvPr>
        </p:nvSpPr>
        <p:spPr>
          <a:xfrm>
            <a:off x="571500" y="1772507"/>
            <a:ext cx="8001000" cy="4801123"/>
          </a:xfrm>
        </p:spPr>
        <p:txBody>
          <a:bodyPr>
            <a:normAutofit/>
          </a:bodyPr>
          <a:lstStyle/>
          <a:p>
            <a:pPr marL="0" indent="0">
              <a:buNone/>
            </a:pPr>
            <a:r>
              <a:rPr lang="en-US" sz="2800" b="1" u="sng" dirty="0" smtClean="0">
                <a:solidFill>
                  <a:srgbClr val="FF0000"/>
                </a:solidFill>
              </a:rPr>
              <a:t>*Cultural diversity is: the differences in values, beliefs, attitudes, customs among people. </a:t>
            </a:r>
          </a:p>
          <a:p>
            <a:r>
              <a:rPr lang="en-US" sz="2800" dirty="0" smtClean="0"/>
              <a:t>Healthcare workers must show respect to a patient’s cultural beliefs and try to learn about </a:t>
            </a:r>
            <a:r>
              <a:rPr lang="en-US" sz="2800" dirty="0"/>
              <a:t>c</a:t>
            </a:r>
            <a:r>
              <a:rPr lang="en-US" sz="2800" dirty="0" smtClean="0"/>
              <a:t>ultural differences.</a:t>
            </a:r>
            <a:endParaRPr lang="en-US" sz="2800" dirty="0"/>
          </a:p>
        </p:txBody>
      </p:sp>
      <p:pic>
        <p:nvPicPr>
          <p:cNvPr id="4" name="Picture 3"/>
          <p:cNvPicPr>
            <a:picLocks noChangeAspect="1"/>
          </p:cNvPicPr>
          <p:nvPr/>
        </p:nvPicPr>
        <p:blipFill>
          <a:blip r:embed="rId2"/>
          <a:stretch>
            <a:fillRect/>
          </a:stretch>
        </p:blipFill>
        <p:spPr>
          <a:xfrm>
            <a:off x="4788157" y="4019544"/>
            <a:ext cx="3431325" cy="2554085"/>
          </a:xfrm>
          <a:prstGeom prst="rect">
            <a:avLst/>
          </a:prstGeom>
        </p:spPr>
      </p:pic>
    </p:spTree>
    <p:extLst>
      <p:ext uri="{BB962C8B-B14F-4D97-AF65-F5344CB8AC3E}">
        <p14:creationId xmlns:p14="http://schemas.microsoft.com/office/powerpoint/2010/main" val="1621618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Cultural Diversity</a:t>
            </a:r>
            <a:endParaRPr lang="en-US" u="sng" dirty="0"/>
          </a:p>
        </p:txBody>
      </p:sp>
      <p:sp>
        <p:nvSpPr>
          <p:cNvPr id="3" name="Content Placeholder 2"/>
          <p:cNvSpPr>
            <a:spLocks noGrp="1"/>
          </p:cNvSpPr>
          <p:nvPr>
            <p:ph idx="1"/>
          </p:nvPr>
        </p:nvSpPr>
        <p:spPr>
          <a:xfrm>
            <a:off x="571500" y="1772507"/>
            <a:ext cx="8001000" cy="4801123"/>
          </a:xfrm>
        </p:spPr>
        <p:txBody>
          <a:bodyPr>
            <a:normAutofit/>
          </a:bodyPr>
          <a:lstStyle/>
          <a:p>
            <a:r>
              <a:rPr lang="en-US" sz="2600" dirty="0" smtClean="0"/>
              <a:t>Cultural Diversity-differences among individuals based on cultural, ethnic, and racial factors.</a:t>
            </a:r>
          </a:p>
        </p:txBody>
      </p:sp>
      <p:pic>
        <p:nvPicPr>
          <p:cNvPr id="4" name="Picture 3"/>
          <p:cNvPicPr>
            <a:picLocks noChangeAspect="1"/>
          </p:cNvPicPr>
          <p:nvPr/>
        </p:nvPicPr>
        <p:blipFill>
          <a:blip r:embed="rId2"/>
          <a:stretch>
            <a:fillRect/>
          </a:stretch>
        </p:blipFill>
        <p:spPr>
          <a:xfrm>
            <a:off x="737148" y="2867289"/>
            <a:ext cx="4292600" cy="1892300"/>
          </a:xfrm>
          <a:prstGeom prst="rect">
            <a:avLst/>
          </a:prstGeom>
        </p:spPr>
      </p:pic>
      <p:pic>
        <p:nvPicPr>
          <p:cNvPr id="5" name="Picture 4"/>
          <p:cNvPicPr>
            <a:picLocks noChangeAspect="1"/>
          </p:cNvPicPr>
          <p:nvPr/>
        </p:nvPicPr>
        <p:blipFill>
          <a:blip r:embed="rId3"/>
          <a:stretch>
            <a:fillRect/>
          </a:stretch>
        </p:blipFill>
        <p:spPr>
          <a:xfrm>
            <a:off x="5029748" y="4249530"/>
            <a:ext cx="3492500" cy="2324100"/>
          </a:xfrm>
          <a:prstGeom prst="rect">
            <a:avLst/>
          </a:prstGeom>
        </p:spPr>
      </p:pic>
    </p:spTree>
    <p:extLst>
      <p:ext uri="{BB962C8B-B14F-4D97-AF65-F5344CB8AC3E}">
        <p14:creationId xmlns:p14="http://schemas.microsoft.com/office/powerpoint/2010/main" val="19402986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Cultural </a:t>
            </a:r>
            <a:r>
              <a:rPr lang="en-US" u="sng" dirty="0" smtClean="0"/>
              <a:t>Assimilation</a:t>
            </a:r>
            <a:endParaRPr lang="en-US" u="sng" dirty="0"/>
          </a:p>
        </p:txBody>
      </p:sp>
      <p:sp>
        <p:nvSpPr>
          <p:cNvPr id="3" name="Content Placeholder 2"/>
          <p:cNvSpPr>
            <a:spLocks noGrp="1"/>
          </p:cNvSpPr>
          <p:nvPr>
            <p:ph idx="1"/>
          </p:nvPr>
        </p:nvSpPr>
        <p:spPr>
          <a:xfrm>
            <a:off x="571500" y="1702724"/>
            <a:ext cx="8001000" cy="4968604"/>
          </a:xfrm>
        </p:spPr>
        <p:txBody>
          <a:bodyPr/>
          <a:lstStyle/>
          <a:p>
            <a:pPr marL="0" indent="0">
              <a:buNone/>
            </a:pPr>
            <a:r>
              <a:rPr lang="en-US" sz="2800" b="1" u="sng" dirty="0">
                <a:solidFill>
                  <a:srgbClr val="FF0000"/>
                </a:solidFill>
              </a:rPr>
              <a:t>*Cultural </a:t>
            </a:r>
            <a:r>
              <a:rPr lang="en-US" sz="2800" b="1" u="sng" dirty="0" smtClean="0">
                <a:solidFill>
                  <a:srgbClr val="FF0000"/>
                </a:solidFill>
              </a:rPr>
              <a:t>assimilation requires: </a:t>
            </a:r>
            <a:r>
              <a:rPr lang="en-US" sz="2800" b="1" u="sng" dirty="0">
                <a:solidFill>
                  <a:srgbClr val="FF0000"/>
                </a:solidFill>
              </a:rPr>
              <a:t>that newly arrived cultural groups alter beliefs and behaviors and adopt the ways of the dominant </a:t>
            </a:r>
            <a:r>
              <a:rPr lang="en-US" sz="2800" b="1" u="sng" dirty="0" smtClean="0">
                <a:solidFill>
                  <a:srgbClr val="FF0000"/>
                </a:solidFill>
              </a:rPr>
              <a:t>culture</a:t>
            </a:r>
            <a:r>
              <a:rPr lang="en-US" sz="2800" b="1" u="sng" dirty="0">
                <a:solidFill>
                  <a:srgbClr val="FF0000"/>
                </a:solidFill>
              </a:rPr>
              <a:t>.</a:t>
            </a:r>
            <a:r>
              <a:rPr lang="en-US" sz="2800" b="1" u="sng" dirty="0" smtClean="0">
                <a:solidFill>
                  <a:srgbClr val="FF0000"/>
                </a:solidFill>
              </a:rPr>
              <a:t> </a:t>
            </a:r>
          </a:p>
          <a:p>
            <a:r>
              <a:rPr lang="en-US" sz="2800" b="1" u="sng" dirty="0" smtClean="0">
                <a:solidFill>
                  <a:srgbClr val="FF0000"/>
                </a:solidFill>
              </a:rPr>
              <a:t>(Ex.: Mr. Hun feels that if people move to his country, they should know how to speak the language.)</a:t>
            </a:r>
            <a:endParaRPr lang="en-US" sz="2800" b="1" dirty="0">
              <a:solidFill>
                <a:srgbClr val="FF0000"/>
              </a:solidFill>
            </a:endParaRPr>
          </a:p>
        </p:txBody>
      </p:sp>
      <p:sp>
        <p:nvSpPr>
          <p:cNvPr id="4" name="Rectangle 3"/>
          <p:cNvSpPr/>
          <p:nvPr/>
        </p:nvSpPr>
        <p:spPr>
          <a:xfrm rot="21145532">
            <a:off x="1361100" y="4857863"/>
            <a:ext cx="622643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Speak the language!</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16900336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Acculturation</a:t>
            </a:r>
            <a:endParaRPr lang="en-US" u="sng" dirty="0"/>
          </a:p>
        </p:txBody>
      </p:sp>
      <p:sp>
        <p:nvSpPr>
          <p:cNvPr id="3" name="Content Placeholder 2"/>
          <p:cNvSpPr>
            <a:spLocks noGrp="1"/>
          </p:cNvSpPr>
          <p:nvPr>
            <p:ph idx="1"/>
          </p:nvPr>
        </p:nvSpPr>
        <p:spPr>
          <a:xfrm>
            <a:off x="571500" y="1702724"/>
            <a:ext cx="8001000" cy="2381615"/>
          </a:xfrm>
        </p:spPr>
        <p:txBody>
          <a:bodyPr>
            <a:normAutofit lnSpcReduction="10000"/>
          </a:bodyPr>
          <a:lstStyle/>
          <a:p>
            <a:pPr marL="0" indent="0">
              <a:buNone/>
            </a:pPr>
            <a:r>
              <a:rPr lang="en-US" sz="2800" b="1" u="sng" dirty="0" smtClean="0">
                <a:solidFill>
                  <a:srgbClr val="FF0000"/>
                </a:solidFill>
              </a:rPr>
              <a:t>*Acculturation is: the process of learning the behaviors/beliefs of a dominant culture and assuming some of the characteristics. </a:t>
            </a:r>
          </a:p>
          <a:p>
            <a:r>
              <a:rPr lang="en-US" sz="2800" b="1" u="sng" dirty="0" smtClean="0">
                <a:solidFill>
                  <a:srgbClr val="FF0000"/>
                </a:solidFill>
              </a:rPr>
              <a:t>(Ex.: Sally moves to Asia and begins to dress and talk like the “new” culture.)</a:t>
            </a:r>
            <a:endParaRPr lang="en-US" sz="2800" b="1" dirty="0">
              <a:solidFill>
                <a:srgbClr val="FF0000"/>
              </a:solidFill>
            </a:endParaRPr>
          </a:p>
        </p:txBody>
      </p:sp>
      <p:pic>
        <p:nvPicPr>
          <p:cNvPr id="4" name="Picture 3"/>
          <p:cNvPicPr>
            <a:picLocks noChangeAspect="1"/>
          </p:cNvPicPr>
          <p:nvPr/>
        </p:nvPicPr>
        <p:blipFill>
          <a:blip r:embed="rId2"/>
          <a:stretch>
            <a:fillRect/>
          </a:stretch>
        </p:blipFill>
        <p:spPr>
          <a:xfrm>
            <a:off x="2059652" y="4132570"/>
            <a:ext cx="2378412" cy="2412490"/>
          </a:xfrm>
          <a:prstGeom prst="rect">
            <a:avLst/>
          </a:prstGeom>
        </p:spPr>
      </p:pic>
      <p:pic>
        <p:nvPicPr>
          <p:cNvPr id="5" name="Picture 4"/>
          <p:cNvPicPr>
            <a:picLocks noChangeAspect="1"/>
          </p:cNvPicPr>
          <p:nvPr/>
        </p:nvPicPr>
        <p:blipFill>
          <a:blip r:embed="rId3"/>
          <a:stretch>
            <a:fillRect/>
          </a:stretch>
        </p:blipFill>
        <p:spPr>
          <a:xfrm>
            <a:off x="4266426" y="4432539"/>
            <a:ext cx="2568304" cy="1923749"/>
          </a:xfrm>
          <a:prstGeom prst="rect">
            <a:avLst/>
          </a:prstGeom>
        </p:spPr>
      </p:pic>
    </p:spTree>
    <p:extLst>
      <p:ext uri="{BB962C8B-B14F-4D97-AF65-F5344CB8AC3E}">
        <p14:creationId xmlns:p14="http://schemas.microsoft.com/office/powerpoint/2010/main" val="13487417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Cultural </a:t>
            </a:r>
            <a:r>
              <a:rPr lang="en-US" u="sng" dirty="0" smtClean="0"/>
              <a:t>Sensitivity</a:t>
            </a:r>
            <a:endParaRPr lang="en-US" u="sng" dirty="0"/>
          </a:p>
        </p:txBody>
      </p:sp>
      <p:sp>
        <p:nvSpPr>
          <p:cNvPr id="3" name="Content Placeholder 2"/>
          <p:cNvSpPr>
            <a:spLocks noGrp="1"/>
          </p:cNvSpPr>
          <p:nvPr>
            <p:ph idx="1"/>
          </p:nvPr>
        </p:nvSpPr>
        <p:spPr>
          <a:xfrm>
            <a:off x="571500" y="1702724"/>
            <a:ext cx="8001000" cy="4968604"/>
          </a:xfrm>
        </p:spPr>
        <p:txBody>
          <a:bodyPr>
            <a:normAutofit/>
          </a:bodyPr>
          <a:lstStyle/>
          <a:p>
            <a:pPr marL="0" indent="0">
              <a:buNone/>
            </a:pPr>
            <a:r>
              <a:rPr lang="en-US" sz="2800" b="1" u="sng" dirty="0">
                <a:solidFill>
                  <a:srgbClr val="FF0000"/>
                </a:solidFill>
              </a:rPr>
              <a:t>*Cultural </a:t>
            </a:r>
            <a:r>
              <a:rPr lang="en-US" sz="2800" b="1" u="sng" dirty="0" smtClean="0">
                <a:solidFill>
                  <a:srgbClr val="FF0000"/>
                </a:solidFill>
              </a:rPr>
              <a:t>sensitivity is: the ability to recognize and respect personal characteristics of others.</a:t>
            </a:r>
            <a:endParaRPr lang="en-US" sz="2800" b="1" dirty="0">
              <a:solidFill>
                <a:srgbClr val="FF0000"/>
              </a:solidFill>
            </a:endParaRPr>
          </a:p>
        </p:txBody>
      </p:sp>
      <p:pic>
        <p:nvPicPr>
          <p:cNvPr id="4" name="Picture 3"/>
          <p:cNvPicPr>
            <a:picLocks noChangeAspect="1"/>
          </p:cNvPicPr>
          <p:nvPr/>
        </p:nvPicPr>
        <p:blipFill>
          <a:blip r:embed="rId2"/>
          <a:stretch>
            <a:fillRect/>
          </a:stretch>
        </p:blipFill>
        <p:spPr>
          <a:xfrm>
            <a:off x="673983" y="3387697"/>
            <a:ext cx="7772923" cy="3283631"/>
          </a:xfrm>
          <a:prstGeom prst="rect">
            <a:avLst/>
          </a:prstGeom>
        </p:spPr>
      </p:pic>
    </p:spTree>
    <p:extLst>
      <p:ext uri="{BB962C8B-B14F-4D97-AF65-F5344CB8AC3E}">
        <p14:creationId xmlns:p14="http://schemas.microsoft.com/office/powerpoint/2010/main" val="13487417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Cultural Behaviors</a:t>
            </a:r>
            <a:endParaRPr lang="en-US" u="sng" dirty="0"/>
          </a:p>
        </p:txBody>
      </p:sp>
      <p:sp>
        <p:nvSpPr>
          <p:cNvPr id="3" name="Content Placeholder 2"/>
          <p:cNvSpPr>
            <a:spLocks noGrp="1"/>
          </p:cNvSpPr>
          <p:nvPr>
            <p:ph idx="1"/>
          </p:nvPr>
        </p:nvSpPr>
        <p:spPr>
          <a:xfrm>
            <a:off x="571500" y="1702723"/>
            <a:ext cx="8001000" cy="4982561"/>
          </a:xfrm>
        </p:spPr>
        <p:txBody>
          <a:bodyPr/>
          <a:lstStyle/>
          <a:p>
            <a:pPr marL="0" indent="0">
              <a:buNone/>
            </a:pPr>
            <a:r>
              <a:rPr lang="en-US" sz="2800" u="sng" dirty="0" smtClean="0">
                <a:solidFill>
                  <a:srgbClr val="FF0000"/>
                </a:solidFill>
              </a:rPr>
              <a:t>*</a:t>
            </a:r>
            <a:r>
              <a:rPr lang="en-US" sz="2800" b="1" u="sng" dirty="0" smtClean="0">
                <a:solidFill>
                  <a:srgbClr val="FF0000"/>
                </a:solidFill>
              </a:rPr>
              <a:t>Bias is: a preference that prevents impartial judgment. </a:t>
            </a:r>
          </a:p>
          <a:p>
            <a:r>
              <a:rPr lang="en-US" sz="2800" b="1" u="sng" dirty="0" smtClean="0">
                <a:solidFill>
                  <a:srgbClr val="FF0000"/>
                </a:solidFill>
              </a:rPr>
              <a:t>(Ex.: The manager refused to hire Lindy because she was obese</a:t>
            </a:r>
            <a:r>
              <a:rPr lang="en-US" sz="2800" u="sng" dirty="0" smtClean="0"/>
              <a:t>; </a:t>
            </a:r>
            <a:r>
              <a:rPr lang="en-US" sz="2800" dirty="0" smtClean="0"/>
              <a:t>believing that younger people are physically and/or mentally superior to older ones; women are inferior to men?)</a:t>
            </a:r>
            <a:endParaRPr lang="en-US" sz="2800" dirty="0"/>
          </a:p>
        </p:txBody>
      </p:sp>
      <p:pic>
        <p:nvPicPr>
          <p:cNvPr id="4" name="Picture 3"/>
          <p:cNvPicPr>
            <a:picLocks noChangeAspect="1"/>
          </p:cNvPicPr>
          <p:nvPr/>
        </p:nvPicPr>
        <p:blipFill>
          <a:blip r:embed="rId2"/>
          <a:stretch>
            <a:fillRect/>
          </a:stretch>
        </p:blipFill>
        <p:spPr>
          <a:xfrm>
            <a:off x="2883514" y="4606009"/>
            <a:ext cx="3818838" cy="2079275"/>
          </a:xfrm>
          <a:prstGeom prst="rect">
            <a:avLst/>
          </a:prstGeom>
        </p:spPr>
      </p:pic>
    </p:spTree>
    <p:extLst>
      <p:ext uri="{BB962C8B-B14F-4D97-AF65-F5344CB8AC3E}">
        <p14:creationId xmlns:p14="http://schemas.microsoft.com/office/powerpoint/2010/main" val="91373647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Cultural Behaviors</a:t>
            </a:r>
            <a:endParaRPr lang="en-US" u="sng" dirty="0"/>
          </a:p>
        </p:txBody>
      </p:sp>
      <p:sp>
        <p:nvSpPr>
          <p:cNvPr id="3" name="Content Placeholder 2"/>
          <p:cNvSpPr>
            <a:spLocks noGrp="1"/>
          </p:cNvSpPr>
          <p:nvPr>
            <p:ph idx="1"/>
          </p:nvPr>
        </p:nvSpPr>
        <p:spPr>
          <a:xfrm>
            <a:off x="571500" y="1702723"/>
            <a:ext cx="8001000" cy="4982561"/>
          </a:xfrm>
        </p:spPr>
        <p:txBody>
          <a:bodyPr/>
          <a:lstStyle/>
          <a:p>
            <a:pPr marL="0" indent="0">
              <a:buNone/>
            </a:pPr>
            <a:r>
              <a:rPr lang="en-US" sz="2800" u="sng" dirty="0" smtClean="0">
                <a:solidFill>
                  <a:srgbClr val="FF0000"/>
                </a:solidFill>
              </a:rPr>
              <a:t>*</a:t>
            </a:r>
            <a:r>
              <a:rPr lang="en-US" sz="2800" b="1" u="sng" dirty="0" smtClean="0">
                <a:solidFill>
                  <a:srgbClr val="FF0000"/>
                </a:solidFill>
              </a:rPr>
              <a:t>Ethnocentric </a:t>
            </a:r>
            <a:r>
              <a:rPr lang="en-US" sz="2800" b="1" u="sng" dirty="0">
                <a:solidFill>
                  <a:srgbClr val="FF0000"/>
                </a:solidFill>
              </a:rPr>
              <a:t>i</a:t>
            </a:r>
            <a:r>
              <a:rPr lang="en-US" sz="2800" b="1" u="sng" dirty="0" smtClean="0">
                <a:solidFill>
                  <a:srgbClr val="FF0000"/>
                </a:solidFill>
              </a:rPr>
              <a:t>s when: individuals believe their cultural values are better. </a:t>
            </a:r>
          </a:p>
          <a:p>
            <a:r>
              <a:rPr lang="en-US" sz="2800" b="1" u="sng" dirty="0" smtClean="0">
                <a:solidFill>
                  <a:srgbClr val="FF0000"/>
                </a:solidFill>
              </a:rPr>
              <a:t>(Ex.: Believing that being an American or Greek is better than any other nationality.)</a:t>
            </a:r>
            <a:endParaRPr lang="en-US" sz="2800" b="1" dirty="0">
              <a:solidFill>
                <a:srgbClr val="FF0000"/>
              </a:solidFill>
            </a:endParaRPr>
          </a:p>
        </p:txBody>
      </p:sp>
      <p:pic>
        <p:nvPicPr>
          <p:cNvPr id="4" name="Picture 3"/>
          <p:cNvPicPr>
            <a:picLocks noChangeAspect="1"/>
          </p:cNvPicPr>
          <p:nvPr/>
        </p:nvPicPr>
        <p:blipFill>
          <a:blip r:embed="rId2"/>
          <a:stretch>
            <a:fillRect/>
          </a:stretch>
        </p:blipFill>
        <p:spPr>
          <a:xfrm>
            <a:off x="2447045" y="3912728"/>
            <a:ext cx="4178146" cy="2644667"/>
          </a:xfrm>
          <a:prstGeom prst="rect">
            <a:avLst/>
          </a:prstGeom>
        </p:spPr>
      </p:pic>
    </p:spTree>
    <p:extLst>
      <p:ext uri="{BB962C8B-B14F-4D97-AF65-F5344CB8AC3E}">
        <p14:creationId xmlns:p14="http://schemas.microsoft.com/office/powerpoint/2010/main" val="742544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Cultural Behavi</a:t>
            </a:r>
            <a:r>
              <a:rPr lang="en-US" dirty="0" smtClean="0"/>
              <a:t>ors</a:t>
            </a:r>
            <a:endParaRPr lang="en-US" dirty="0"/>
          </a:p>
        </p:txBody>
      </p:sp>
      <p:sp>
        <p:nvSpPr>
          <p:cNvPr id="3" name="Content Placeholder 2"/>
          <p:cNvSpPr>
            <a:spLocks noGrp="1"/>
          </p:cNvSpPr>
          <p:nvPr>
            <p:ph idx="1"/>
          </p:nvPr>
        </p:nvSpPr>
        <p:spPr>
          <a:xfrm>
            <a:off x="571500" y="1702723"/>
            <a:ext cx="8001000" cy="4982561"/>
          </a:xfrm>
        </p:spPr>
        <p:txBody>
          <a:bodyPr/>
          <a:lstStyle/>
          <a:p>
            <a:pPr marL="0" indent="0">
              <a:buNone/>
            </a:pPr>
            <a:r>
              <a:rPr lang="en-US" sz="2800" u="sng" dirty="0" smtClean="0">
                <a:solidFill>
                  <a:srgbClr val="FF0000"/>
                </a:solidFill>
              </a:rPr>
              <a:t>*</a:t>
            </a:r>
            <a:r>
              <a:rPr lang="en-US" sz="2800" b="1" u="sng" dirty="0" smtClean="0">
                <a:solidFill>
                  <a:srgbClr val="FF0000"/>
                </a:solidFill>
              </a:rPr>
              <a:t>Prejudice is: to “prejudge”</a:t>
            </a:r>
            <a:r>
              <a:rPr lang="en-US" sz="2800" u="sng" dirty="0" smtClean="0"/>
              <a:t>; a strong feeling about a person or subject that is formed without reviewing facts or information. </a:t>
            </a:r>
          </a:p>
          <a:p>
            <a:r>
              <a:rPr lang="en-US" sz="2800" b="1" u="sng" dirty="0" smtClean="0">
                <a:solidFill>
                  <a:srgbClr val="FF0000"/>
                </a:solidFill>
              </a:rPr>
              <a:t>(Ex.: Refusing to take care of a patient because you learn that they are homosexual.)</a:t>
            </a:r>
            <a:endParaRPr lang="en-US" sz="2800" b="1" dirty="0">
              <a:solidFill>
                <a:srgbClr val="FF0000"/>
              </a:solidFill>
            </a:endParaRPr>
          </a:p>
        </p:txBody>
      </p:sp>
      <p:sp>
        <p:nvSpPr>
          <p:cNvPr id="5" name="Rectangle 4"/>
          <p:cNvSpPr/>
          <p:nvPr/>
        </p:nvSpPr>
        <p:spPr>
          <a:xfrm>
            <a:off x="5443101" y="4837277"/>
            <a:ext cx="1691990"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a:t>
            </a:r>
            <a:endPar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Picture 5"/>
          <p:cNvPicPr>
            <a:picLocks noChangeAspect="1"/>
          </p:cNvPicPr>
          <p:nvPr/>
        </p:nvPicPr>
        <p:blipFill>
          <a:blip r:embed="rId2"/>
          <a:stretch>
            <a:fillRect/>
          </a:stretch>
        </p:blipFill>
        <p:spPr>
          <a:xfrm rot="1028047">
            <a:off x="1635757" y="3972221"/>
            <a:ext cx="3098659" cy="3150957"/>
          </a:xfrm>
          <a:prstGeom prst="rect">
            <a:avLst/>
          </a:prstGeom>
        </p:spPr>
      </p:pic>
    </p:spTree>
    <p:extLst>
      <p:ext uri="{BB962C8B-B14F-4D97-AF65-F5344CB8AC3E}">
        <p14:creationId xmlns:p14="http://schemas.microsoft.com/office/powerpoint/2010/main" val="742544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Cultural Behaviors</a:t>
            </a:r>
            <a:endParaRPr lang="en-US" u="sng" dirty="0"/>
          </a:p>
        </p:txBody>
      </p:sp>
      <p:sp>
        <p:nvSpPr>
          <p:cNvPr id="3" name="Content Placeholder 2"/>
          <p:cNvSpPr>
            <a:spLocks noGrp="1"/>
          </p:cNvSpPr>
          <p:nvPr>
            <p:ph idx="1"/>
          </p:nvPr>
        </p:nvSpPr>
        <p:spPr>
          <a:xfrm>
            <a:off x="571500" y="1702723"/>
            <a:ext cx="8001000" cy="4982561"/>
          </a:xfrm>
        </p:spPr>
        <p:txBody>
          <a:bodyPr/>
          <a:lstStyle/>
          <a:p>
            <a:pPr marL="0" indent="0">
              <a:buNone/>
            </a:pPr>
            <a:r>
              <a:rPr lang="en-US" sz="2800" u="sng" dirty="0" smtClean="0">
                <a:solidFill>
                  <a:srgbClr val="FF0000"/>
                </a:solidFill>
              </a:rPr>
              <a:t>*</a:t>
            </a:r>
            <a:r>
              <a:rPr lang="en-US" sz="2800" b="1" u="sng" dirty="0" smtClean="0">
                <a:solidFill>
                  <a:srgbClr val="FF0000"/>
                </a:solidFill>
              </a:rPr>
              <a:t>Stereotyping is: assuming that everyone in a particular group is the same; to “label” an individual. </a:t>
            </a:r>
          </a:p>
          <a:p>
            <a:r>
              <a:rPr lang="en-US" sz="2800" b="1" u="sng" dirty="0" smtClean="0">
                <a:solidFill>
                  <a:srgbClr val="FF0000"/>
                </a:solidFill>
              </a:rPr>
              <a:t>(Ex.: “All football players are dumb jocks”</a:t>
            </a:r>
            <a:r>
              <a:rPr lang="en-US" sz="2800" u="sng" dirty="0" smtClean="0"/>
              <a:t>, “All blondes are dumb”, “All obese people are lazy”, etc.)</a:t>
            </a:r>
            <a:endParaRPr lang="en-US" sz="2800" dirty="0"/>
          </a:p>
        </p:txBody>
      </p:sp>
      <p:pic>
        <p:nvPicPr>
          <p:cNvPr id="4" name="Picture 3"/>
          <p:cNvPicPr>
            <a:picLocks noChangeAspect="1"/>
          </p:cNvPicPr>
          <p:nvPr/>
        </p:nvPicPr>
        <p:blipFill>
          <a:blip r:embed="rId2"/>
          <a:stretch>
            <a:fillRect/>
          </a:stretch>
        </p:blipFill>
        <p:spPr>
          <a:xfrm>
            <a:off x="4015824" y="4386584"/>
            <a:ext cx="3048000" cy="2298700"/>
          </a:xfrm>
          <a:prstGeom prst="rect">
            <a:avLst/>
          </a:prstGeom>
        </p:spPr>
      </p:pic>
    </p:spTree>
    <p:extLst>
      <p:ext uri="{BB962C8B-B14F-4D97-AF65-F5344CB8AC3E}">
        <p14:creationId xmlns:p14="http://schemas.microsoft.com/office/powerpoint/2010/main" val="742544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Cultural Behaviors</a:t>
            </a:r>
            <a:endParaRPr lang="en-US" u="sng" dirty="0"/>
          </a:p>
        </p:txBody>
      </p:sp>
      <p:sp>
        <p:nvSpPr>
          <p:cNvPr id="3" name="Content Placeholder 2"/>
          <p:cNvSpPr>
            <a:spLocks noGrp="1"/>
          </p:cNvSpPr>
          <p:nvPr>
            <p:ph idx="1"/>
          </p:nvPr>
        </p:nvSpPr>
        <p:spPr>
          <a:xfrm>
            <a:off x="571500" y="1702723"/>
            <a:ext cx="8001000" cy="4982561"/>
          </a:xfrm>
        </p:spPr>
        <p:txBody>
          <a:bodyPr>
            <a:normAutofit lnSpcReduction="10000"/>
          </a:bodyPr>
          <a:lstStyle/>
          <a:p>
            <a:r>
              <a:rPr lang="en-US" sz="2800" dirty="0" smtClean="0"/>
              <a:t>Bias, prejudice and stereotyping are barriers to effective relationships. Health care providers must make every effort to try to avoid these barriers by:</a:t>
            </a:r>
          </a:p>
          <a:p>
            <a:pPr lvl="1"/>
            <a:r>
              <a:rPr lang="en-US" sz="2600" dirty="0" smtClean="0"/>
              <a:t>Be aware of personal and professional values and beliefs.</a:t>
            </a:r>
          </a:p>
          <a:p>
            <a:pPr lvl="1"/>
            <a:r>
              <a:rPr lang="en-US" sz="2600" dirty="0" smtClean="0"/>
              <a:t>Obtain information about ethnic/cultural groups.</a:t>
            </a:r>
          </a:p>
          <a:p>
            <a:pPr lvl="1"/>
            <a:r>
              <a:rPr lang="en-US" sz="2600" dirty="0" smtClean="0"/>
              <a:t>Be sensitive to behaviors different from your own.</a:t>
            </a:r>
          </a:p>
          <a:p>
            <a:pPr lvl="1"/>
            <a:r>
              <a:rPr lang="en-US" sz="2600" dirty="0" smtClean="0"/>
              <a:t>Develop friendships with a wide variety of people.</a:t>
            </a:r>
            <a:endParaRPr lang="en-US" sz="2600" dirty="0"/>
          </a:p>
        </p:txBody>
      </p:sp>
    </p:spTree>
    <p:extLst>
      <p:ext uri="{BB962C8B-B14F-4D97-AF65-F5344CB8AC3E}">
        <p14:creationId xmlns:p14="http://schemas.microsoft.com/office/powerpoint/2010/main" val="742544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Cultural Behaviors</a:t>
            </a:r>
            <a:endParaRPr lang="en-US" u="sng" dirty="0"/>
          </a:p>
        </p:txBody>
      </p:sp>
      <p:sp>
        <p:nvSpPr>
          <p:cNvPr id="3" name="Content Placeholder 2"/>
          <p:cNvSpPr>
            <a:spLocks noGrp="1"/>
          </p:cNvSpPr>
          <p:nvPr>
            <p:ph idx="1"/>
          </p:nvPr>
        </p:nvSpPr>
        <p:spPr>
          <a:xfrm>
            <a:off x="571500" y="1702723"/>
            <a:ext cx="8001000" cy="4982561"/>
          </a:xfrm>
        </p:spPr>
        <p:txBody>
          <a:bodyPr>
            <a:normAutofit/>
          </a:bodyPr>
          <a:lstStyle/>
          <a:p>
            <a:pPr lvl="1"/>
            <a:r>
              <a:rPr lang="en-US" sz="2800" dirty="0" smtClean="0"/>
              <a:t>Ask questions and encourage questions from other/share ideas and beliefs.</a:t>
            </a:r>
          </a:p>
          <a:p>
            <a:pPr lvl="1"/>
            <a:r>
              <a:rPr lang="en-US" sz="2800" dirty="0" smtClean="0"/>
              <a:t>Evaluate all information before forming an opinion.</a:t>
            </a:r>
          </a:p>
          <a:p>
            <a:pPr lvl="1"/>
            <a:r>
              <a:rPr lang="en-US" sz="2800" dirty="0" smtClean="0"/>
              <a:t>Be open to differences.</a:t>
            </a:r>
          </a:p>
          <a:p>
            <a:pPr lvl="1"/>
            <a:r>
              <a:rPr lang="en-US" sz="2800" dirty="0" smtClean="0"/>
              <a:t>Avoid jokes that may offend.</a:t>
            </a:r>
          </a:p>
          <a:p>
            <a:pPr lvl="1"/>
            <a:r>
              <a:rPr lang="en-US" sz="2800" dirty="0" smtClean="0"/>
              <a:t>Always show respect; apologize if you hurt others.</a:t>
            </a:r>
            <a:endParaRPr lang="en-US" sz="2800" dirty="0"/>
          </a:p>
        </p:txBody>
      </p:sp>
    </p:spTree>
    <p:extLst>
      <p:ext uri="{BB962C8B-B14F-4D97-AF65-F5344CB8AC3E}">
        <p14:creationId xmlns:p14="http://schemas.microsoft.com/office/powerpoint/2010/main" val="18203630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Cultural Diversity</a:t>
            </a:r>
            <a:endParaRPr lang="en-US" u="sng" dirty="0"/>
          </a:p>
        </p:txBody>
      </p:sp>
      <p:sp>
        <p:nvSpPr>
          <p:cNvPr id="3" name="Content Placeholder 2"/>
          <p:cNvSpPr>
            <a:spLocks noGrp="1"/>
          </p:cNvSpPr>
          <p:nvPr>
            <p:ph idx="1"/>
          </p:nvPr>
        </p:nvSpPr>
        <p:spPr>
          <a:xfrm>
            <a:off x="571500" y="1772507"/>
            <a:ext cx="8001000" cy="4801123"/>
          </a:xfrm>
        </p:spPr>
        <p:txBody>
          <a:bodyPr>
            <a:normAutofit/>
          </a:bodyPr>
          <a:lstStyle/>
          <a:p>
            <a:r>
              <a:rPr lang="en-US" sz="2800" dirty="0" smtClean="0"/>
              <a:t>Cultural beliefs/practices: Patients have the right to determine treatment and refuse treatment.</a:t>
            </a:r>
            <a:endParaRPr lang="en-US" sz="2800" dirty="0"/>
          </a:p>
        </p:txBody>
      </p:sp>
      <p:pic>
        <p:nvPicPr>
          <p:cNvPr id="4" name="Picture 3"/>
          <p:cNvPicPr>
            <a:picLocks noChangeAspect="1"/>
          </p:cNvPicPr>
          <p:nvPr/>
        </p:nvPicPr>
        <p:blipFill>
          <a:blip r:embed="rId2"/>
          <a:stretch>
            <a:fillRect/>
          </a:stretch>
        </p:blipFill>
        <p:spPr>
          <a:xfrm>
            <a:off x="824941" y="3101646"/>
            <a:ext cx="3810000" cy="2857500"/>
          </a:xfrm>
          <a:prstGeom prst="rect">
            <a:avLst/>
          </a:prstGeom>
        </p:spPr>
      </p:pic>
      <p:pic>
        <p:nvPicPr>
          <p:cNvPr id="5" name="Picture 4"/>
          <p:cNvPicPr>
            <a:picLocks noChangeAspect="1"/>
          </p:cNvPicPr>
          <p:nvPr/>
        </p:nvPicPr>
        <p:blipFill>
          <a:blip r:embed="rId3"/>
          <a:stretch>
            <a:fillRect/>
          </a:stretch>
        </p:blipFill>
        <p:spPr>
          <a:xfrm>
            <a:off x="4745186" y="4019151"/>
            <a:ext cx="3492500" cy="2324100"/>
          </a:xfrm>
          <a:prstGeom prst="rect">
            <a:avLst/>
          </a:prstGeom>
        </p:spPr>
      </p:pic>
    </p:spTree>
    <p:extLst>
      <p:ext uri="{BB962C8B-B14F-4D97-AF65-F5344CB8AC3E}">
        <p14:creationId xmlns:p14="http://schemas.microsoft.com/office/powerpoint/2010/main" val="3378524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Family Organization</a:t>
            </a:r>
            <a:endParaRPr lang="en-US" u="sng" dirty="0"/>
          </a:p>
        </p:txBody>
      </p:sp>
      <p:sp>
        <p:nvSpPr>
          <p:cNvPr id="3" name="Content Placeholder 2"/>
          <p:cNvSpPr>
            <a:spLocks noGrp="1"/>
          </p:cNvSpPr>
          <p:nvPr>
            <p:ph idx="1"/>
          </p:nvPr>
        </p:nvSpPr>
        <p:spPr>
          <a:xfrm>
            <a:off x="571500" y="1702723"/>
            <a:ext cx="8001000" cy="3042573"/>
          </a:xfrm>
        </p:spPr>
        <p:txBody>
          <a:bodyPr>
            <a:normAutofit fontScale="92500" lnSpcReduction="10000"/>
          </a:bodyPr>
          <a:lstStyle/>
          <a:p>
            <a:r>
              <a:rPr lang="en-US" sz="2600" dirty="0" smtClean="0"/>
              <a:t>Family organization is the family structure and refers to the decision maker of the family.</a:t>
            </a:r>
          </a:p>
          <a:p>
            <a:r>
              <a:rPr lang="en-US" sz="2600" u="sng" dirty="0" smtClean="0">
                <a:solidFill>
                  <a:srgbClr val="FF0000"/>
                </a:solidFill>
              </a:rPr>
              <a:t>*</a:t>
            </a:r>
            <a:r>
              <a:rPr lang="en-US" sz="2600" u="sng" dirty="0" smtClean="0"/>
              <a:t>Two main types of family structure:</a:t>
            </a:r>
          </a:p>
          <a:p>
            <a:pPr marL="971550" lvl="1" indent="-514350">
              <a:buAutoNum type="arabicPeriod"/>
            </a:pPr>
            <a:r>
              <a:rPr lang="en-US" sz="2600" b="1" u="sng" dirty="0" smtClean="0">
                <a:solidFill>
                  <a:srgbClr val="FF0000"/>
                </a:solidFill>
              </a:rPr>
              <a:t>*</a:t>
            </a:r>
            <a:r>
              <a:rPr lang="en-US" sz="2600" b="1" u="sng" dirty="0" smtClean="0">
                <a:solidFill>
                  <a:srgbClr val="FF0000"/>
                </a:solidFill>
              </a:rPr>
              <a:t>Nuclear Family is: mother, father and children or parent and children. </a:t>
            </a:r>
            <a:endParaRPr lang="en-US" sz="2600" b="1" u="sng" dirty="0" smtClean="0">
              <a:solidFill>
                <a:srgbClr val="FF0000"/>
              </a:solidFill>
            </a:endParaRPr>
          </a:p>
          <a:p>
            <a:pPr marL="457200" lvl="1" indent="0">
              <a:buNone/>
            </a:pPr>
            <a:r>
              <a:rPr lang="en-US" sz="2600" b="1" u="sng" dirty="0" smtClean="0">
                <a:solidFill>
                  <a:srgbClr val="FF0000"/>
                </a:solidFill>
              </a:rPr>
              <a:t>(</a:t>
            </a:r>
            <a:r>
              <a:rPr lang="en-US" sz="2600" b="1" u="sng" dirty="0" smtClean="0">
                <a:solidFill>
                  <a:srgbClr val="FF0000"/>
                </a:solidFill>
              </a:rPr>
              <a:t>This is the basic unit in the:  European and German American families.)</a:t>
            </a:r>
            <a:endParaRPr lang="en-US" sz="2600" b="1" u="sng" dirty="0">
              <a:solidFill>
                <a:srgbClr val="FF0000"/>
              </a:solidFill>
            </a:endParaRPr>
          </a:p>
        </p:txBody>
      </p:sp>
      <p:pic>
        <p:nvPicPr>
          <p:cNvPr id="4" name="Picture 3"/>
          <p:cNvPicPr>
            <a:picLocks noChangeAspect="1"/>
          </p:cNvPicPr>
          <p:nvPr/>
        </p:nvPicPr>
        <p:blipFill>
          <a:blip r:embed="rId2"/>
          <a:stretch>
            <a:fillRect/>
          </a:stretch>
        </p:blipFill>
        <p:spPr>
          <a:xfrm>
            <a:off x="2722819" y="4745295"/>
            <a:ext cx="3515057" cy="1980079"/>
          </a:xfrm>
          <a:prstGeom prst="rect">
            <a:avLst/>
          </a:prstGeom>
        </p:spPr>
      </p:pic>
    </p:spTree>
    <p:extLst>
      <p:ext uri="{BB962C8B-B14F-4D97-AF65-F5344CB8AC3E}">
        <p14:creationId xmlns:p14="http://schemas.microsoft.com/office/powerpoint/2010/main" val="18203630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Family Organization</a:t>
            </a:r>
            <a:endParaRPr lang="en-US" u="sng" dirty="0"/>
          </a:p>
        </p:txBody>
      </p:sp>
      <p:sp>
        <p:nvSpPr>
          <p:cNvPr id="3" name="Content Placeholder 2"/>
          <p:cNvSpPr>
            <a:spLocks noGrp="1"/>
          </p:cNvSpPr>
          <p:nvPr>
            <p:ph idx="1"/>
          </p:nvPr>
        </p:nvSpPr>
        <p:spPr>
          <a:xfrm>
            <a:off x="571500" y="1702723"/>
            <a:ext cx="8001000" cy="4982561"/>
          </a:xfrm>
        </p:spPr>
        <p:txBody>
          <a:bodyPr>
            <a:normAutofit/>
          </a:bodyPr>
          <a:lstStyle/>
          <a:p>
            <a:pPr marL="457200" lvl="1" indent="0">
              <a:buNone/>
            </a:pPr>
            <a:r>
              <a:rPr lang="en-US" sz="2800" u="sng" dirty="0" smtClean="0"/>
              <a:t>2. </a:t>
            </a:r>
            <a:r>
              <a:rPr lang="en-US" sz="2800" b="1" u="sng" dirty="0" smtClean="0">
                <a:solidFill>
                  <a:srgbClr val="FF0000"/>
                </a:solidFill>
              </a:rPr>
              <a:t>*Extended Family is:  the nuclear family plus grandparents, aunts, uncles and cousins. </a:t>
            </a:r>
            <a:r>
              <a:rPr lang="en-US" sz="2800" u="sng" dirty="0" smtClean="0"/>
              <a:t>(Asians, Hispanics, and some Native Americans live this way.)</a:t>
            </a:r>
            <a:endParaRPr lang="en-US" sz="2800" u="sng" dirty="0"/>
          </a:p>
        </p:txBody>
      </p:sp>
      <p:pic>
        <p:nvPicPr>
          <p:cNvPr id="4" name="Picture 3"/>
          <p:cNvPicPr>
            <a:picLocks noChangeAspect="1"/>
          </p:cNvPicPr>
          <p:nvPr/>
        </p:nvPicPr>
        <p:blipFill>
          <a:blip r:embed="rId2"/>
          <a:stretch>
            <a:fillRect/>
          </a:stretch>
        </p:blipFill>
        <p:spPr>
          <a:xfrm>
            <a:off x="1815499" y="3740408"/>
            <a:ext cx="5427135" cy="2738309"/>
          </a:xfrm>
          <a:prstGeom prst="rect">
            <a:avLst/>
          </a:prstGeom>
        </p:spPr>
      </p:pic>
    </p:spTree>
    <p:extLst>
      <p:ext uri="{BB962C8B-B14F-4D97-AF65-F5344CB8AC3E}">
        <p14:creationId xmlns:p14="http://schemas.microsoft.com/office/powerpoint/2010/main" val="226991422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Family Organization</a:t>
            </a:r>
            <a:endParaRPr lang="en-US" u="sng" dirty="0"/>
          </a:p>
        </p:txBody>
      </p:sp>
      <p:sp>
        <p:nvSpPr>
          <p:cNvPr id="3" name="Content Placeholder 2"/>
          <p:cNvSpPr>
            <a:spLocks noGrp="1"/>
          </p:cNvSpPr>
          <p:nvPr>
            <p:ph idx="1"/>
          </p:nvPr>
        </p:nvSpPr>
        <p:spPr>
          <a:xfrm>
            <a:off x="571500" y="1702723"/>
            <a:ext cx="8001000" cy="4982561"/>
          </a:xfrm>
        </p:spPr>
        <p:txBody>
          <a:bodyPr>
            <a:normAutofit/>
          </a:bodyPr>
          <a:lstStyle/>
          <a:p>
            <a:pPr marL="0" indent="0">
              <a:buNone/>
            </a:pPr>
            <a:r>
              <a:rPr lang="en-US" sz="2800" u="sng" dirty="0" smtClean="0">
                <a:solidFill>
                  <a:srgbClr val="FF0000"/>
                </a:solidFill>
              </a:rPr>
              <a:t>*</a:t>
            </a:r>
            <a:r>
              <a:rPr lang="en-US" sz="2800" b="1" u="sng" dirty="0" smtClean="0">
                <a:solidFill>
                  <a:srgbClr val="FF0000"/>
                </a:solidFill>
              </a:rPr>
              <a:t>Patriarchal is: the father or the oldest male is the authority figure in the family.</a:t>
            </a:r>
          </a:p>
          <a:p>
            <a:r>
              <a:rPr lang="en-US" sz="2800" b="1" u="sng" dirty="0" smtClean="0">
                <a:solidFill>
                  <a:srgbClr val="FF0000"/>
                </a:solidFill>
              </a:rPr>
              <a:t> (Ex.: Some Asian/Middle Eastern husbands will make all the health care decisions for their wife.)</a:t>
            </a:r>
            <a:endParaRPr lang="en-US" sz="2800" b="1" u="sng" dirty="0">
              <a:solidFill>
                <a:srgbClr val="FF0000"/>
              </a:solidFill>
            </a:endParaRPr>
          </a:p>
        </p:txBody>
      </p:sp>
      <p:pic>
        <p:nvPicPr>
          <p:cNvPr id="4" name="Picture 3"/>
          <p:cNvPicPr>
            <a:picLocks noChangeAspect="1"/>
          </p:cNvPicPr>
          <p:nvPr/>
        </p:nvPicPr>
        <p:blipFill>
          <a:blip r:embed="rId2"/>
          <a:stretch>
            <a:fillRect/>
          </a:stretch>
        </p:blipFill>
        <p:spPr>
          <a:xfrm>
            <a:off x="2660385" y="3941099"/>
            <a:ext cx="5307607" cy="2606895"/>
          </a:xfrm>
          <a:prstGeom prst="rect">
            <a:avLst/>
          </a:prstGeom>
        </p:spPr>
      </p:pic>
    </p:spTree>
    <p:extLst>
      <p:ext uri="{BB962C8B-B14F-4D97-AF65-F5344CB8AC3E}">
        <p14:creationId xmlns:p14="http://schemas.microsoft.com/office/powerpoint/2010/main" val="226991422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Family Organization</a:t>
            </a:r>
            <a:endParaRPr lang="en-US" u="sng" dirty="0"/>
          </a:p>
        </p:txBody>
      </p:sp>
      <p:sp>
        <p:nvSpPr>
          <p:cNvPr id="3" name="Content Placeholder 2"/>
          <p:cNvSpPr>
            <a:spLocks noGrp="1"/>
          </p:cNvSpPr>
          <p:nvPr>
            <p:ph idx="1"/>
          </p:nvPr>
        </p:nvSpPr>
        <p:spPr>
          <a:xfrm>
            <a:off x="571500" y="1702723"/>
            <a:ext cx="8001000" cy="1186325"/>
          </a:xfrm>
        </p:spPr>
        <p:txBody>
          <a:bodyPr>
            <a:normAutofit lnSpcReduction="10000"/>
          </a:bodyPr>
          <a:lstStyle/>
          <a:p>
            <a:r>
              <a:rPr lang="en-US" sz="2800" u="sng" dirty="0" smtClean="0"/>
              <a:t>Matriarchal-the mother or the oldest daughter is the authority figure in the family. </a:t>
            </a:r>
          </a:p>
          <a:p>
            <a:endParaRPr lang="en-US" sz="2800" dirty="0"/>
          </a:p>
          <a:p>
            <a:pPr marL="0" indent="0">
              <a:buNone/>
            </a:pPr>
            <a:endParaRPr lang="en-US" sz="2800" dirty="0" smtClean="0"/>
          </a:p>
          <a:p>
            <a:pPr marL="0" indent="0">
              <a:buNone/>
            </a:pPr>
            <a:endParaRPr lang="en-US" sz="2800" dirty="0"/>
          </a:p>
        </p:txBody>
      </p:sp>
      <p:pic>
        <p:nvPicPr>
          <p:cNvPr id="4" name="Picture 3"/>
          <p:cNvPicPr>
            <a:picLocks noChangeAspect="1"/>
          </p:cNvPicPr>
          <p:nvPr/>
        </p:nvPicPr>
        <p:blipFill>
          <a:blip r:embed="rId2"/>
          <a:stretch>
            <a:fillRect/>
          </a:stretch>
        </p:blipFill>
        <p:spPr>
          <a:xfrm>
            <a:off x="2009517" y="2991116"/>
            <a:ext cx="4409773" cy="2037686"/>
          </a:xfrm>
          <a:prstGeom prst="rect">
            <a:avLst/>
          </a:prstGeom>
        </p:spPr>
      </p:pic>
      <p:sp>
        <p:nvSpPr>
          <p:cNvPr id="6" name="TextBox 5"/>
          <p:cNvSpPr txBox="1"/>
          <p:nvPr/>
        </p:nvSpPr>
        <p:spPr>
          <a:xfrm>
            <a:off x="663833" y="5172649"/>
            <a:ext cx="7908667" cy="1384995"/>
          </a:xfrm>
          <a:prstGeom prst="rect">
            <a:avLst/>
          </a:prstGeom>
          <a:noFill/>
        </p:spPr>
        <p:txBody>
          <a:bodyPr wrap="square" rtlCol="0">
            <a:spAutoFit/>
          </a:bodyPr>
          <a:lstStyle/>
          <a:p>
            <a:r>
              <a:rPr lang="en-US" sz="2800" dirty="0"/>
              <a:t>The healthcare worker should ask the patient questions in </a:t>
            </a:r>
            <a:r>
              <a:rPr lang="en-US" sz="2800" dirty="0" smtClean="0"/>
              <a:t>order to </a:t>
            </a:r>
            <a:r>
              <a:rPr lang="en-US" sz="2800" dirty="0"/>
              <a:t>determine family structure and preferences.</a:t>
            </a:r>
          </a:p>
        </p:txBody>
      </p:sp>
    </p:spTree>
    <p:extLst>
      <p:ext uri="{BB962C8B-B14F-4D97-AF65-F5344CB8AC3E}">
        <p14:creationId xmlns:p14="http://schemas.microsoft.com/office/powerpoint/2010/main" val="410493957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Language</a:t>
            </a:r>
            <a:endParaRPr lang="en-US" u="sng" dirty="0"/>
          </a:p>
        </p:txBody>
      </p:sp>
      <p:sp>
        <p:nvSpPr>
          <p:cNvPr id="3" name="Content Placeholder 2"/>
          <p:cNvSpPr>
            <a:spLocks noGrp="1"/>
          </p:cNvSpPr>
          <p:nvPr>
            <p:ph idx="1"/>
          </p:nvPr>
        </p:nvSpPr>
        <p:spPr>
          <a:xfrm>
            <a:off x="571500" y="1702723"/>
            <a:ext cx="8001000" cy="3251925"/>
          </a:xfrm>
        </p:spPr>
        <p:txBody>
          <a:bodyPr>
            <a:normAutofit/>
          </a:bodyPr>
          <a:lstStyle/>
          <a:p>
            <a:r>
              <a:rPr lang="en-US" sz="2800" dirty="0" smtClean="0"/>
              <a:t>Language-English is the dominant language in the U.S.; 20% of the population under the age of 65 speak another language when at home. The healthcare worker must determine the ability to communicate with the patient or relatives by asking questions.  Whenever possible, the healthcare worker should try to find a translator.</a:t>
            </a:r>
            <a:endParaRPr lang="en-US" sz="2800" dirty="0"/>
          </a:p>
        </p:txBody>
      </p:sp>
    </p:spTree>
    <p:extLst>
      <p:ext uri="{BB962C8B-B14F-4D97-AF65-F5344CB8AC3E}">
        <p14:creationId xmlns:p14="http://schemas.microsoft.com/office/powerpoint/2010/main" val="37841777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Language</a:t>
            </a:r>
            <a:endParaRPr lang="en-US" u="sng" dirty="0"/>
          </a:p>
        </p:txBody>
      </p:sp>
      <p:sp>
        <p:nvSpPr>
          <p:cNvPr id="3" name="Content Placeholder 2"/>
          <p:cNvSpPr>
            <a:spLocks noGrp="1"/>
          </p:cNvSpPr>
          <p:nvPr>
            <p:ph idx="1"/>
          </p:nvPr>
        </p:nvSpPr>
        <p:spPr>
          <a:xfrm>
            <a:off x="571500" y="1702723"/>
            <a:ext cx="8001000" cy="4911969"/>
          </a:xfrm>
        </p:spPr>
        <p:txBody>
          <a:bodyPr>
            <a:normAutofit/>
          </a:bodyPr>
          <a:lstStyle/>
          <a:p>
            <a:r>
              <a:rPr lang="en-US" sz="2800" dirty="0" smtClean="0"/>
              <a:t>When providing care to people who have limited English-speaking abilities the following techniques should be used:</a:t>
            </a:r>
          </a:p>
          <a:p>
            <a:pPr lvl="1"/>
            <a:r>
              <a:rPr lang="en-US" sz="2600" dirty="0" smtClean="0"/>
              <a:t>Speak slowly</a:t>
            </a:r>
          </a:p>
          <a:p>
            <a:pPr lvl="1"/>
            <a:r>
              <a:rPr lang="en-US" sz="2600" dirty="0" smtClean="0"/>
              <a:t>Use gestures or pictures</a:t>
            </a:r>
          </a:p>
          <a:p>
            <a:pPr lvl="1"/>
            <a:r>
              <a:rPr lang="en-US" sz="2600" dirty="0" smtClean="0"/>
              <a:t>Use non-verbal communication (smile, touch)</a:t>
            </a:r>
          </a:p>
          <a:p>
            <a:pPr lvl="1"/>
            <a:r>
              <a:rPr lang="en-US" sz="2600" dirty="0" smtClean="0"/>
              <a:t>Don’t shout</a:t>
            </a:r>
          </a:p>
          <a:p>
            <a:pPr lvl="1"/>
            <a:r>
              <a:rPr lang="en-US" sz="2600" dirty="0" smtClean="0"/>
              <a:t>Learn some phrases/words in the patients language to try to communicate.</a:t>
            </a:r>
          </a:p>
          <a:p>
            <a:pPr lvl="1"/>
            <a:endParaRPr lang="en-US" sz="2600" dirty="0" smtClean="0"/>
          </a:p>
          <a:p>
            <a:endParaRPr lang="en-US" sz="2800" dirty="0"/>
          </a:p>
        </p:txBody>
      </p:sp>
    </p:spTree>
    <p:extLst>
      <p:ext uri="{BB962C8B-B14F-4D97-AF65-F5344CB8AC3E}">
        <p14:creationId xmlns:p14="http://schemas.microsoft.com/office/powerpoint/2010/main" val="378417771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Family Organization</a:t>
            </a:r>
            <a:endParaRPr lang="en-US" u="sng" dirty="0"/>
          </a:p>
        </p:txBody>
      </p:sp>
      <p:sp>
        <p:nvSpPr>
          <p:cNvPr id="3" name="Content Placeholder 2"/>
          <p:cNvSpPr>
            <a:spLocks noGrp="1"/>
          </p:cNvSpPr>
          <p:nvPr>
            <p:ph idx="1"/>
          </p:nvPr>
        </p:nvSpPr>
        <p:spPr>
          <a:xfrm>
            <a:off x="571500" y="1702723"/>
            <a:ext cx="8001000" cy="4438249"/>
          </a:xfrm>
        </p:spPr>
        <p:txBody>
          <a:bodyPr>
            <a:normAutofit/>
          </a:bodyPr>
          <a:lstStyle/>
          <a:p>
            <a:r>
              <a:rPr lang="en-US" sz="2800" dirty="0" smtClean="0"/>
              <a:t>Medical permits that require the patient’s signature needs to be in the patient’s language.</a:t>
            </a:r>
            <a:endParaRPr lang="en-US" sz="2800" dirty="0"/>
          </a:p>
        </p:txBody>
      </p:sp>
      <p:pic>
        <p:nvPicPr>
          <p:cNvPr id="4" name="Picture 3"/>
          <p:cNvPicPr>
            <a:picLocks noChangeAspect="1"/>
          </p:cNvPicPr>
          <p:nvPr/>
        </p:nvPicPr>
        <p:blipFill>
          <a:blip r:embed="rId2"/>
          <a:stretch>
            <a:fillRect/>
          </a:stretch>
        </p:blipFill>
        <p:spPr>
          <a:xfrm>
            <a:off x="1828800" y="3678767"/>
            <a:ext cx="5473700" cy="1485900"/>
          </a:xfrm>
          <a:prstGeom prst="rect">
            <a:avLst/>
          </a:prstGeom>
        </p:spPr>
      </p:pic>
    </p:spTree>
    <p:extLst>
      <p:ext uri="{BB962C8B-B14F-4D97-AF65-F5344CB8AC3E}">
        <p14:creationId xmlns:p14="http://schemas.microsoft.com/office/powerpoint/2010/main" val="378417771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Personal Space and Touch</a:t>
            </a:r>
            <a:endParaRPr lang="en-US" u="sng" dirty="0"/>
          </a:p>
        </p:txBody>
      </p:sp>
      <p:sp>
        <p:nvSpPr>
          <p:cNvPr id="3" name="Content Placeholder 2"/>
          <p:cNvSpPr>
            <a:spLocks noGrp="1"/>
          </p:cNvSpPr>
          <p:nvPr>
            <p:ph idx="1"/>
          </p:nvPr>
        </p:nvSpPr>
        <p:spPr>
          <a:xfrm>
            <a:off x="176397" y="1702724"/>
            <a:ext cx="8802230" cy="3308314"/>
          </a:xfrm>
        </p:spPr>
        <p:txBody>
          <a:bodyPr>
            <a:normAutofit lnSpcReduction="10000"/>
          </a:bodyPr>
          <a:lstStyle/>
          <a:p>
            <a:r>
              <a:rPr lang="en-US" sz="2800" dirty="0" smtClean="0"/>
              <a:t>Territorial Space-the distance people need to feel comfortable.</a:t>
            </a:r>
          </a:p>
          <a:p>
            <a:pPr marL="0" indent="0">
              <a:buNone/>
            </a:pPr>
            <a:r>
              <a:rPr lang="en-US" sz="2800" b="1" u="sng" dirty="0" smtClean="0">
                <a:solidFill>
                  <a:srgbClr val="FF0000"/>
                </a:solidFill>
              </a:rPr>
              <a:t>*Close contact cultures: feel comfortable standing very close or even touching the person they are interacting with. </a:t>
            </a:r>
          </a:p>
          <a:p>
            <a:r>
              <a:rPr lang="en-US" sz="2800" b="1" u="sng" dirty="0" smtClean="0">
                <a:solidFill>
                  <a:srgbClr val="FF0000"/>
                </a:solidFill>
              </a:rPr>
              <a:t>Hispanic Americans:  are a close contact culture, they use hugs to greet &amp; thank others.</a:t>
            </a:r>
            <a:endParaRPr lang="en-US" sz="2800" b="1" u="sng" dirty="0">
              <a:solidFill>
                <a:srgbClr val="FF0000"/>
              </a:solidFill>
            </a:endParaRPr>
          </a:p>
        </p:txBody>
      </p:sp>
      <p:pic>
        <p:nvPicPr>
          <p:cNvPr id="4" name="Picture 3"/>
          <p:cNvPicPr>
            <a:picLocks noChangeAspect="1"/>
          </p:cNvPicPr>
          <p:nvPr/>
        </p:nvPicPr>
        <p:blipFill>
          <a:blip r:embed="rId2"/>
          <a:stretch>
            <a:fillRect/>
          </a:stretch>
        </p:blipFill>
        <p:spPr>
          <a:xfrm>
            <a:off x="3020823" y="4884482"/>
            <a:ext cx="3417565" cy="1973518"/>
          </a:xfrm>
          <a:prstGeom prst="rect">
            <a:avLst/>
          </a:prstGeom>
        </p:spPr>
      </p:pic>
    </p:spTree>
    <p:extLst>
      <p:ext uri="{BB962C8B-B14F-4D97-AF65-F5344CB8AC3E}">
        <p14:creationId xmlns:p14="http://schemas.microsoft.com/office/powerpoint/2010/main" val="378417771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Personal Space and Touch</a:t>
            </a:r>
            <a:endParaRPr lang="en-US" u="sng" dirty="0"/>
          </a:p>
        </p:txBody>
      </p:sp>
      <p:sp>
        <p:nvSpPr>
          <p:cNvPr id="3" name="Content Placeholder 2"/>
          <p:cNvSpPr>
            <a:spLocks noGrp="1"/>
          </p:cNvSpPr>
          <p:nvPr>
            <p:ph idx="1"/>
          </p:nvPr>
        </p:nvSpPr>
        <p:spPr>
          <a:xfrm>
            <a:off x="571500" y="1702724"/>
            <a:ext cx="8001000" cy="1315952"/>
          </a:xfrm>
        </p:spPr>
        <p:txBody>
          <a:bodyPr>
            <a:normAutofit/>
          </a:bodyPr>
          <a:lstStyle/>
          <a:p>
            <a:r>
              <a:rPr lang="en-US" sz="2800" dirty="0" smtClean="0"/>
              <a:t>Distant contact cultures-less personal space is needed to feel comfortable.</a:t>
            </a:r>
            <a:endParaRPr lang="en-US" sz="2800" dirty="0"/>
          </a:p>
        </p:txBody>
      </p:sp>
      <p:pic>
        <p:nvPicPr>
          <p:cNvPr id="4" name="Picture 3"/>
          <p:cNvPicPr>
            <a:picLocks noChangeAspect="1"/>
          </p:cNvPicPr>
          <p:nvPr/>
        </p:nvPicPr>
        <p:blipFill>
          <a:blip r:embed="rId2"/>
          <a:stretch>
            <a:fillRect/>
          </a:stretch>
        </p:blipFill>
        <p:spPr>
          <a:xfrm>
            <a:off x="931334" y="3018675"/>
            <a:ext cx="7230533" cy="3640357"/>
          </a:xfrm>
          <a:prstGeom prst="rect">
            <a:avLst/>
          </a:prstGeom>
        </p:spPr>
      </p:pic>
    </p:spTree>
    <p:extLst>
      <p:ext uri="{BB962C8B-B14F-4D97-AF65-F5344CB8AC3E}">
        <p14:creationId xmlns:p14="http://schemas.microsoft.com/office/powerpoint/2010/main" val="46827940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Personal Space and Touch</a:t>
            </a:r>
            <a:endParaRPr lang="en-US" u="sng" dirty="0"/>
          </a:p>
        </p:txBody>
      </p:sp>
      <p:sp>
        <p:nvSpPr>
          <p:cNvPr id="3" name="Content Placeholder 2"/>
          <p:cNvSpPr>
            <a:spLocks noGrp="1"/>
          </p:cNvSpPr>
          <p:nvPr>
            <p:ph idx="1"/>
          </p:nvPr>
        </p:nvSpPr>
        <p:spPr>
          <a:xfrm>
            <a:off x="571500" y="1702724"/>
            <a:ext cx="8001000" cy="1497402"/>
          </a:xfrm>
        </p:spPr>
        <p:txBody>
          <a:bodyPr>
            <a:normAutofit/>
          </a:bodyPr>
          <a:lstStyle/>
          <a:p>
            <a:r>
              <a:rPr lang="en-US" sz="2800" dirty="0" smtClean="0"/>
              <a:t>Examples of needs regarding personal space:</a:t>
            </a:r>
          </a:p>
          <a:p>
            <a:pPr lvl="1"/>
            <a:r>
              <a:rPr lang="en-US" sz="2600" dirty="0" smtClean="0"/>
              <a:t>Arabs-touch, feel and smell people.</a:t>
            </a:r>
            <a:endParaRPr lang="en-US" sz="2600" dirty="0"/>
          </a:p>
        </p:txBody>
      </p:sp>
      <p:pic>
        <p:nvPicPr>
          <p:cNvPr id="5" name="Picture 4"/>
          <p:cNvPicPr>
            <a:picLocks noChangeAspect="1"/>
          </p:cNvPicPr>
          <p:nvPr/>
        </p:nvPicPr>
        <p:blipFill>
          <a:blip r:embed="rId2"/>
          <a:stretch>
            <a:fillRect/>
          </a:stretch>
        </p:blipFill>
        <p:spPr>
          <a:xfrm>
            <a:off x="893234" y="3200126"/>
            <a:ext cx="4051300" cy="3014133"/>
          </a:xfrm>
          <a:prstGeom prst="rect">
            <a:avLst/>
          </a:prstGeom>
        </p:spPr>
      </p:pic>
      <p:pic>
        <p:nvPicPr>
          <p:cNvPr id="6" name="Picture 5"/>
          <p:cNvPicPr>
            <a:picLocks noChangeAspect="1"/>
          </p:cNvPicPr>
          <p:nvPr/>
        </p:nvPicPr>
        <p:blipFill>
          <a:blip r:embed="rId3"/>
          <a:stretch>
            <a:fillRect/>
          </a:stretch>
        </p:blipFill>
        <p:spPr>
          <a:xfrm>
            <a:off x="5160434" y="3678767"/>
            <a:ext cx="2908300" cy="2806700"/>
          </a:xfrm>
          <a:prstGeom prst="rect">
            <a:avLst/>
          </a:prstGeom>
        </p:spPr>
      </p:pic>
    </p:spTree>
    <p:extLst>
      <p:ext uri="{BB962C8B-B14F-4D97-AF65-F5344CB8AC3E}">
        <p14:creationId xmlns:p14="http://schemas.microsoft.com/office/powerpoint/2010/main" val="4682794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Cultural Diversity</a:t>
            </a:r>
            <a:endParaRPr lang="en-US" u="sng" dirty="0"/>
          </a:p>
        </p:txBody>
      </p:sp>
      <p:sp>
        <p:nvSpPr>
          <p:cNvPr id="3" name="Content Placeholder 2"/>
          <p:cNvSpPr>
            <a:spLocks noGrp="1"/>
          </p:cNvSpPr>
          <p:nvPr>
            <p:ph idx="1"/>
          </p:nvPr>
        </p:nvSpPr>
        <p:spPr>
          <a:xfrm>
            <a:off x="571500" y="1772508"/>
            <a:ext cx="8001000" cy="1646898"/>
          </a:xfrm>
        </p:spPr>
        <p:txBody>
          <a:bodyPr>
            <a:normAutofit/>
          </a:bodyPr>
          <a:lstStyle/>
          <a:p>
            <a:r>
              <a:rPr lang="en-US" sz="2800" dirty="0" smtClean="0"/>
              <a:t>What influences each person’s uniqueness?</a:t>
            </a:r>
          </a:p>
          <a:p>
            <a:pPr lvl="1"/>
            <a:r>
              <a:rPr lang="en-US" sz="2600" dirty="0" smtClean="0"/>
              <a:t>Physical characteristics:  Gender, body size, hair color, nail color, skin color.</a:t>
            </a:r>
            <a:endParaRPr lang="en-US" sz="2600" dirty="0"/>
          </a:p>
        </p:txBody>
      </p:sp>
      <p:pic>
        <p:nvPicPr>
          <p:cNvPr id="4" name="Picture 3"/>
          <p:cNvPicPr>
            <a:picLocks noChangeAspect="1"/>
          </p:cNvPicPr>
          <p:nvPr/>
        </p:nvPicPr>
        <p:blipFill>
          <a:blip r:embed="rId3"/>
          <a:stretch>
            <a:fillRect/>
          </a:stretch>
        </p:blipFill>
        <p:spPr>
          <a:xfrm>
            <a:off x="126089" y="3419406"/>
            <a:ext cx="2748637" cy="1891442"/>
          </a:xfrm>
          <a:prstGeom prst="rect">
            <a:avLst/>
          </a:prstGeom>
        </p:spPr>
      </p:pic>
      <p:pic>
        <p:nvPicPr>
          <p:cNvPr id="5" name="Picture 4"/>
          <p:cNvPicPr>
            <a:picLocks noChangeAspect="1"/>
          </p:cNvPicPr>
          <p:nvPr/>
        </p:nvPicPr>
        <p:blipFill>
          <a:blip r:embed="rId4"/>
          <a:stretch>
            <a:fillRect/>
          </a:stretch>
        </p:blipFill>
        <p:spPr>
          <a:xfrm>
            <a:off x="2039025" y="3852063"/>
            <a:ext cx="2831262" cy="1755382"/>
          </a:xfrm>
          <a:prstGeom prst="rect">
            <a:avLst/>
          </a:prstGeom>
        </p:spPr>
      </p:pic>
      <p:pic>
        <p:nvPicPr>
          <p:cNvPr id="7" name="Picture 6"/>
          <p:cNvPicPr>
            <a:picLocks noChangeAspect="1"/>
          </p:cNvPicPr>
          <p:nvPr/>
        </p:nvPicPr>
        <p:blipFill>
          <a:blip r:embed="rId5"/>
          <a:stretch>
            <a:fillRect/>
          </a:stretch>
        </p:blipFill>
        <p:spPr>
          <a:xfrm>
            <a:off x="4525168" y="4061416"/>
            <a:ext cx="1866212" cy="2266786"/>
          </a:xfrm>
          <a:prstGeom prst="rect">
            <a:avLst/>
          </a:prstGeom>
        </p:spPr>
      </p:pic>
      <p:pic>
        <p:nvPicPr>
          <p:cNvPr id="8" name="Picture 7"/>
          <p:cNvPicPr>
            <a:picLocks noChangeAspect="1"/>
          </p:cNvPicPr>
          <p:nvPr/>
        </p:nvPicPr>
        <p:blipFill>
          <a:blip r:embed="rId6"/>
          <a:stretch>
            <a:fillRect/>
          </a:stretch>
        </p:blipFill>
        <p:spPr>
          <a:xfrm>
            <a:off x="6223921" y="3531059"/>
            <a:ext cx="2138693" cy="2601750"/>
          </a:xfrm>
          <a:prstGeom prst="rect">
            <a:avLst/>
          </a:prstGeom>
        </p:spPr>
      </p:pic>
    </p:spTree>
    <p:extLst>
      <p:ext uri="{BB962C8B-B14F-4D97-AF65-F5344CB8AC3E}">
        <p14:creationId xmlns:p14="http://schemas.microsoft.com/office/powerpoint/2010/main" val="3378524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Personal Space and Touch</a:t>
            </a:r>
            <a:endParaRPr lang="en-US" u="sng" dirty="0"/>
          </a:p>
        </p:txBody>
      </p:sp>
      <p:sp>
        <p:nvSpPr>
          <p:cNvPr id="3" name="Content Placeholder 2"/>
          <p:cNvSpPr>
            <a:spLocks noGrp="1"/>
          </p:cNvSpPr>
          <p:nvPr>
            <p:ph idx="1"/>
          </p:nvPr>
        </p:nvSpPr>
        <p:spPr>
          <a:xfrm>
            <a:off x="571500" y="1702724"/>
            <a:ext cx="8001000" cy="1497402"/>
          </a:xfrm>
        </p:spPr>
        <p:txBody>
          <a:bodyPr>
            <a:normAutofit lnSpcReduction="10000"/>
          </a:bodyPr>
          <a:lstStyle/>
          <a:p>
            <a:r>
              <a:rPr lang="en-US" sz="2800" dirty="0" smtClean="0"/>
              <a:t>Examples of needs regarding personal space:</a:t>
            </a:r>
          </a:p>
          <a:p>
            <a:pPr lvl="1"/>
            <a:r>
              <a:rPr lang="en-US" sz="2600" dirty="0" smtClean="0"/>
              <a:t>French and Latin Americans-Stand very close while talking.</a:t>
            </a:r>
            <a:endParaRPr lang="en-US" sz="2600" dirty="0"/>
          </a:p>
        </p:txBody>
      </p:sp>
      <p:pic>
        <p:nvPicPr>
          <p:cNvPr id="4" name="Picture 3"/>
          <p:cNvPicPr>
            <a:picLocks noChangeAspect="1"/>
          </p:cNvPicPr>
          <p:nvPr/>
        </p:nvPicPr>
        <p:blipFill>
          <a:blip r:embed="rId2"/>
          <a:stretch>
            <a:fillRect/>
          </a:stretch>
        </p:blipFill>
        <p:spPr>
          <a:xfrm>
            <a:off x="2125133" y="3200126"/>
            <a:ext cx="4800600" cy="3454674"/>
          </a:xfrm>
          <a:prstGeom prst="rect">
            <a:avLst/>
          </a:prstGeom>
        </p:spPr>
      </p:pic>
    </p:spTree>
    <p:extLst>
      <p:ext uri="{BB962C8B-B14F-4D97-AF65-F5344CB8AC3E}">
        <p14:creationId xmlns:p14="http://schemas.microsoft.com/office/powerpoint/2010/main" val="241806394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Personal Space and Touch</a:t>
            </a:r>
            <a:endParaRPr lang="en-US" u="sng" dirty="0"/>
          </a:p>
        </p:txBody>
      </p:sp>
      <p:sp>
        <p:nvSpPr>
          <p:cNvPr id="3" name="Content Placeholder 2"/>
          <p:cNvSpPr>
            <a:spLocks noGrp="1"/>
          </p:cNvSpPr>
          <p:nvPr>
            <p:ph idx="1"/>
          </p:nvPr>
        </p:nvSpPr>
        <p:spPr>
          <a:xfrm>
            <a:off x="571500" y="1702724"/>
            <a:ext cx="8001000" cy="1497402"/>
          </a:xfrm>
        </p:spPr>
        <p:txBody>
          <a:bodyPr>
            <a:normAutofit lnSpcReduction="10000"/>
          </a:bodyPr>
          <a:lstStyle/>
          <a:p>
            <a:r>
              <a:rPr lang="en-US" sz="2800" dirty="0" smtClean="0"/>
              <a:t>Examples of needs regarding personal space:</a:t>
            </a:r>
          </a:p>
          <a:p>
            <a:pPr lvl="1"/>
            <a:r>
              <a:rPr lang="en-US" sz="2600" dirty="0" smtClean="0"/>
              <a:t>European and African Americans-prefer some space (2-6ft.); shake hands to greet.</a:t>
            </a:r>
            <a:endParaRPr lang="en-US" sz="2600" dirty="0"/>
          </a:p>
        </p:txBody>
      </p:sp>
      <p:pic>
        <p:nvPicPr>
          <p:cNvPr id="4" name="Picture 3"/>
          <p:cNvPicPr>
            <a:picLocks noChangeAspect="1"/>
          </p:cNvPicPr>
          <p:nvPr/>
        </p:nvPicPr>
        <p:blipFill>
          <a:blip r:embed="rId2"/>
          <a:stretch>
            <a:fillRect/>
          </a:stretch>
        </p:blipFill>
        <p:spPr>
          <a:xfrm>
            <a:off x="1888067" y="3318934"/>
            <a:ext cx="5393267" cy="3251200"/>
          </a:xfrm>
          <a:prstGeom prst="rect">
            <a:avLst/>
          </a:prstGeom>
        </p:spPr>
      </p:pic>
    </p:spTree>
    <p:extLst>
      <p:ext uri="{BB962C8B-B14F-4D97-AF65-F5344CB8AC3E}">
        <p14:creationId xmlns:p14="http://schemas.microsoft.com/office/powerpoint/2010/main" val="241806394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Personal Space and Touch</a:t>
            </a:r>
            <a:endParaRPr lang="en-US" u="sng" dirty="0"/>
          </a:p>
        </p:txBody>
      </p:sp>
      <p:sp>
        <p:nvSpPr>
          <p:cNvPr id="3" name="Content Placeholder 2"/>
          <p:cNvSpPr>
            <a:spLocks noGrp="1"/>
          </p:cNvSpPr>
          <p:nvPr>
            <p:ph idx="1"/>
          </p:nvPr>
        </p:nvSpPr>
        <p:spPr>
          <a:xfrm>
            <a:off x="571500" y="1702723"/>
            <a:ext cx="8001000" cy="1942780"/>
          </a:xfrm>
        </p:spPr>
        <p:txBody>
          <a:bodyPr>
            <a:normAutofit lnSpcReduction="10000"/>
          </a:bodyPr>
          <a:lstStyle/>
          <a:p>
            <a:r>
              <a:rPr lang="en-US" sz="2800" dirty="0" smtClean="0"/>
              <a:t>Examples of needs regarding personal space:</a:t>
            </a:r>
          </a:p>
          <a:p>
            <a:pPr lvl="1"/>
            <a:r>
              <a:rPr lang="en-US" sz="2600" dirty="0" smtClean="0"/>
              <a:t>Asian Americans-Stand close but don’t touch, kissing/hugging is for intimate relationships and never in public view.</a:t>
            </a:r>
            <a:endParaRPr lang="en-US" sz="2600" dirty="0"/>
          </a:p>
        </p:txBody>
      </p:sp>
      <p:pic>
        <p:nvPicPr>
          <p:cNvPr id="4" name="Picture 3"/>
          <p:cNvPicPr>
            <a:picLocks noChangeAspect="1"/>
          </p:cNvPicPr>
          <p:nvPr/>
        </p:nvPicPr>
        <p:blipFill>
          <a:blip r:embed="rId2"/>
          <a:stretch>
            <a:fillRect/>
          </a:stretch>
        </p:blipFill>
        <p:spPr>
          <a:xfrm>
            <a:off x="1185333" y="3645503"/>
            <a:ext cx="6417733" cy="2925232"/>
          </a:xfrm>
          <a:prstGeom prst="rect">
            <a:avLst/>
          </a:prstGeom>
        </p:spPr>
      </p:pic>
    </p:spTree>
    <p:extLst>
      <p:ext uri="{BB962C8B-B14F-4D97-AF65-F5344CB8AC3E}">
        <p14:creationId xmlns:p14="http://schemas.microsoft.com/office/powerpoint/2010/main" val="241806394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Personal Space and Touch</a:t>
            </a:r>
            <a:endParaRPr lang="en-US" u="sng" dirty="0"/>
          </a:p>
        </p:txBody>
      </p:sp>
      <p:sp>
        <p:nvSpPr>
          <p:cNvPr id="3" name="Content Placeholder 2"/>
          <p:cNvSpPr>
            <a:spLocks noGrp="1"/>
          </p:cNvSpPr>
          <p:nvPr>
            <p:ph idx="1"/>
          </p:nvPr>
        </p:nvSpPr>
        <p:spPr>
          <a:xfrm>
            <a:off x="571500" y="1702723"/>
            <a:ext cx="8001000" cy="1876797"/>
          </a:xfrm>
        </p:spPr>
        <p:txBody>
          <a:bodyPr>
            <a:normAutofit lnSpcReduction="10000"/>
          </a:bodyPr>
          <a:lstStyle/>
          <a:p>
            <a:r>
              <a:rPr lang="en-US" sz="2800" dirty="0" smtClean="0"/>
              <a:t>Examples of needs regarding personal space:</a:t>
            </a:r>
          </a:p>
          <a:p>
            <a:pPr lvl="1"/>
            <a:r>
              <a:rPr lang="en-US" sz="2600" dirty="0" smtClean="0"/>
              <a:t>Cambodians- never touch the opposite sex in public—not even brothers and sisters; only a parent can touch the head of a child.</a:t>
            </a:r>
            <a:endParaRPr lang="en-US" sz="2600" dirty="0"/>
          </a:p>
        </p:txBody>
      </p:sp>
      <p:pic>
        <p:nvPicPr>
          <p:cNvPr id="5" name="Picture 4"/>
          <p:cNvPicPr>
            <a:picLocks noChangeAspect="1"/>
          </p:cNvPicPr>
          <p:nvPr/>
        </p:nvPicPr>
        <p:blipFill>
          <a:blip r:embed="rId2"/>
          <a:stretch>
            <a:fillRect/>
          </a:stretch>
        </p:blipFill>
        <p:spPr>
          <a:xfrm>
            <a:off x="1833439" y="3579520"/>
            <a:ext cx="4846732" cy="3091049"/>
          </a:xfrm>
          <a:prstGeom prst="rect">
            <a:avLst/>
          </a:prstGeom>
        </p:spPr>
      </p:pic>
    </p:spTree>
    <p:extLst>
      <p:ext uri="{BB962C8B-B14F-4D97-AF65-F5344CB8AC3E}">
        <p14:creationId xmlns:p14="http://schemas.microsoft.com/office/powerpoint/2010/main" val="241806394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Personal Space and Touch</a:t>
            </a:r>
            <a:endParaRPr lang="en-US" u="sng" dirty="0"/>
          </a:p>
        </p:txBody>
      </p:sp>
      <p:sp>
        <p:nvSpPr>
          <p:cNvPr id="3" name="Content Placeholder 2"/>
          <p:cNvSpPr>
            <a:spLocks noGrp="1"/>
          </p:cNvSpPr>
          <p:nvPr>
            <p:ph idx="1"/>
          </p:nvPr>
        </p:nvSpPr>
        <p:spPr>
          <a:xfrm>
            <a:off x="571500" y="1702724"/>
            <a:ext cx="8001000" cy="2305680"/>
          </a:xfrm>
        </p:spPr>
        <p:txBody>
          <a:bodyPr>
            <a:normAutofit fontScale="92500" lnSpcReduction="10000"/>
          </a:bodyPr>
          <a:lstStyle/>
          <a:p>
            <a:r>
              <a:rPr lang="en-US" sz="2800" dirty="0" smtClean="0"/>
              <a:t>Examples of needs regarding personal space:</a:t>
            </a:r>
          </a:p>
          <a:p>
            <a:pPr lvl="1"/>
            <a:r>
              <a:rPr lang="en-US" sz="2800" b="1" u="sng" dirty="0" smtClean="0">
                <a:solidFill>
                  <a:srgbClr val="FF0000"/>
                </a:solidFill>
              </a:rPr>
              <a:t>*Middle Eastern: men may not touch female’s who are not immediate family members.  A Middle Eastern woman may refuse to have a male nurse</a:t>
            </a:r>
            <a:r>
              <a:rPr lang="en-US" sz="2600" u="sng" dirty="0" smtClean="0"/>
              <a:t>; </a:t>
            </a:r>
            <a:r>
              <a:rPr lang="en-US" sz="2600" dirty="0" smtClean="0"/>
              <a:t>men only shake hands with men.</a:t>
            </a:r>
            <a:endParaRPr lang="en-US" sz="2600" dirty="0"/>
          </a:p>
        </p:txBody>
      </p:sp>
      <p:pic>
        <p:nvPicPr>
          <p:cNvPr id="4" name="Picture 3"/>
          <p:cNvPicPr>
            <a:picLocks noChangeAspect="1"/>
          </p:cNvPicPr>
          <p:nvPr/>
        </p:nvPicPr>
        <p:blipFill>
          <a:blip r:embed="rId2"/>
          <a:stretch>
            <a:fillRect/>
          </a:stretch>
        </p:blipFill>
        <p:spPr>
          <a:xfrm>
            <a:off x="4230689" y="3885337"/>
            <a:ext cx="3900976" cy="2679868"/>
          </a:xfrm>
          <a:prstGeom prst="rect">
            <a:avLst/>
          </a:prstGeom>
        </p:spPr>
      </p:pic>
      <p:sp>
        <p:nvSpPr>
          <p:cNvPr id="7" name="TextBox 6"/>
          <p:cNvSpPr txBox="1"/>
          <p:nvPr/>
        </p:nvSpPr>
        <p:spPr>
          <a:xfrm>
            <a:off x="4230689" y="4338314"/>
            <a:ext cx="1351452" cy="830997"/>
          </a:xfrm>
          <a:prstGeom prst="rect">
            <a:avLst/>
          </a:prstGeom>
          <a:noFill/>
        </p:spPr>
        <p:txBody>
          <a:bodyPr wrap="none" rtlCol="0">
            <a:spAutoFit/>
          </a:bodyPr>
          <a:lstStyle/>
          <a:p>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NO</a:t>
            </a:r>
            <a:r>
              <a:rPr lang="en-US" sz="4800" dirty="0" smtClean="0"/>
              <a:t>!</a:t>
            </a:r>
            <a:endParaRPr lang="en-US" sz="4800" dirty="0"/>
          </a:p>
        </p:txBody>
      </p:sp>
    </p:spTree>
    <p:extLst>
      <p:ext uri="{BB962C8B-B14F-4D97-AF65-F5344CB8AC3E}">
        <p14:creationId xmlns:p14="http://schemas.microsoft.com/office/powerpoint/2010/main" val="241806394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Personal Space and Touch</a:t>
            </a:r>
            <a:endParaRPr lang="en-US" u="sng" dirty="0"/>
          </a:p>
        </p:txBody>
      </p:sp>
      <p:sp>
        <p:nvSpPr>
          <p:cNvPr id="3" name="Content Placeholder 2"/>
          <p:cNvSpPr>
            <a:spLocks noGrp="1"/>
          </p:cNvSpPr>
          <p:nvPr>
            <p:ph idx="1"/>
          </p:nvPr>
        </p:nvSpPr>
        <p:spPr>
          <a:xfrm>
            <a:off x="571500" y="1702724"/>
            <a:ext cx="8001000" cy="1497402"/>
          </a:xfrm>
        </p:spPr>
        <p:txBody>
          <a:bodyPr>
            <a:normAutofit lnSpcReduction="10000"/>
          </a:bodyPr>
          <a:lstStyle/>
          <a:p>
            <a:r>
              <a:rPr lang="en-US" sz="2800" dirty="0" smtClean="0"/>
              <a:t>Examples of needs regarding personal space:</a:t>
            </a:r>
          </a:p>
          <a:p>
            <a:pPr lvl="1"/>
            <a:r>
              <a:rPr lang="en-US" sz="2600" dirty="0" smtClean="0"/>
              <a:t>Vietnamese- only the elderly can touch a child’s head—the head is considered sacred. </a:t>
            </a:r>
            <a:endParaRPr lang="en-US" sz="2600" dirty="0"/>
          </a:p>
        </p:txBody>
      </p:sp>
      <p:pic>
        <p:nvPicPr>
          <p:cNvPr id="4" name="Picture 3"/>
          <p:cNvPicPr>
            <a:picLocks noChangeAspect="1"/>
          </p:cNvPicPr>
          <p:nvPr/>
        </p:nvPicPr>
        <p:blipFill>
          <a:blip r:embed="rId2"/>
          <a:stretch>
            <a:fillRect/>
          </a:stretch>
        </p:blipFill>
        <p:spPr>
          <a:xfrm>
            <a:off x="2933542" y="3332090"/>
            <a:ext cx="2971399" cy="3297512"/>
          </a:xfrm>
          <a:prstGeom prst="rect">
            <a:avLst/>
          </a:prstGeom>
        </p:spPr>
      </p:pic>
    </p:spTree>
    <p:extLst>
      <p:ext uri="{BB962C8B-B14F-4D97-AF65-F5344CB8AC3E}">
        <p14:creationId xmlns:p14="http://schemas.microsoft.com/office/powerpoint/2010/main" val="241806394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Personal Space and Touch</a:t>
            </a:r>
            <a:endParaRPr lang="en-US" u="sng" dirty="0"/>
          </a:p>
        </p:txBody>
      </p:sp>
      <p:sp>
        <p:nvSpPr>
          <p:cNvPr id="3" name="Content Placeholder 2"/>
          <p:cNvSpPr>
            <a:spLocks noGrp="1"/>
          </p:cNvSpPr>
          <p:nvPr>
            <p:ph idx="1"/>
          </p:nvPr>
        </p:nvSpPr>
        <p:spPr>
          <a:xfrm>
            <a:off x="571500" y="1702724"/>
            <a:ext cx="8001000" cy="1497402"/>
          </a:xfrm>
        </p:spPr>
        <p:txBody>
          <a:bodyPr>
            <a:normAutofit lnSpcReduction="10000"/>
          </a:bodyPr>
          <a:lstStyle/>
          <a:p>
            <a:r>
              <a:rPr lang="en-US" sz="2800" dirty="0" smtClean="0"/>
              <a:t>Examples of needs regarding personal space:</a:t>
            </a:r>
          </a:p>
          <a:p>
            <a:pPr lvl="1"/>
            <a:r>
              <a:rPr lang="en-US" sz="2600" dirty="0" smtClean="0"/>
              <a:t>Native American-personal space is important; they lightly touch others hand during greeting.</a:t>
            </a:r>
            <a:endParaRPr lang="en-US" sz="2600" dirty="0"/>
          </a:p>
        </p:txBody>
      </p:sp>
      <p:pic>
        <p:nvPicPr>
          <p:cNvPr id="4" name="Picture 3"/>
          <p:cNvPicPr>
            <a:picLocks noChangeAspect="1"/>
          </p:cNvPicPr>
          <p:nvPr/>
        </p:nvPicPr>
        <p:blipFill>
          <a:blip r:embed="rId2"/>
          <a:stretch>
            <a:fillRect/>
          </a:stretch>
        </p:blipFill>
        <p:spPr>
          <a:xfrm>
            <a:off x="1171091" y="3200126"/>
            <a:ext cx="6861608" cy="3421524"/>
          </a:xfrm>
          <a:prstGeom prst="rect">
            <a:avLst/>
          </a:prstGeom>
        </p:spPr>
      </p:pic>
    </p:spTree>
    <p:extLst>
      <p:ext uri="{BB962C8B-B14F-4D97-AF65-F5344CB8AC3E}">
        <p14:creationId xmlns:p14="http://schemas.microsoft.com/office/powerpoint/2010/main" val="241806394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Personal Space and Touch</a:t>
            </a:r>
            <a:endParaRPr lang="en-US" u="sng" dirty="0"/>
          </a:p>
        </p:txBody>
      </p:sp>
      <p:sp>
        <p:nvSpPr>
          <p:cNvPr id="3" name="Content Placeholder 2"/>
          <p:cNvSpPr>
            <a:spLocks noGrp="1"/>
          </p:cNvSpPr>
          <p:nvPr>
            <p:ph idx="1"/>
          </p:nvPr>
        </p:nvSpPr>
        <p:spPr>
          <a:xfrm>
            <a:off x="571500" y="1702724"/>
            <a:ext cx="8001000" cy="1662356"/>
          </a:xfrm>
        </p:spPr>
        <p:txBody>
          <a:bodyPr>
            <a:normAutofit/>
          </a:bodyPr>
          <a:lstStyle/>
          <a:p>
            <a:r>
              <a:rPr lang="en-US" sz="2600" dirty="0" smtClean="0"/>
              <a:t>Never make assumptions about an individual’s personal space and touch preferences—ask the individual questions about their preferences.</a:t>
            </a:r>
            <a:endParaRPr lang="en-US" sz="2600" dirty="0"/>
          </a:p>
        </p:txBody>
      </p:sp>
      <p:pic>
        <p:nvPicPr>
          <p:cNvPr id="5" name="Picture 4"/>
          <p:cNvPicPr>
            <a:picLocks noChangeAspect="1"/>
          </p:cNvPicPr>
          <p:nvPr/>
        </p:nvPicPr>
        <p:blipFill>
          <a:blip r:embed="rId2"/>
          <a:stretch>
            <a:fillRect/>
          </a:stretch>
        </p:blipFill>
        <p:spPr>
          <a:xfrm>
            <a:off x="3021440" y="3365080"/>
            <a:ext cx="2857500" cy="2857500"/>
          </a:xfrm>
          <a:prstGeom prst="rect">
            <a:avLst/>
          </a:prstGeom>
        </p:spPr>
      </p:pic>
    </p:spTree>
    <p:extLst>
      <p:ext uri="{BB962C8B-B14F-4D97-AF65-F5344CB8AC3E}">
        <p14:creationId xmlns:p14="http://schemas.microsoft.com/office/powerpoint/2010/main" val="241806394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Personal Space and Touch</a:t>
            </a:r>
            <a:endParaRPr lang="en-US" u="sng" dirty="0"/>
          </a:p>
        </p:txBody>
      </p:sp>
      <p:sp>
        <p:nvSpPr>
          <p:cNvPr id="3" name="Content Placeholder 2"/>
          <p:cNvSpPr>
            <a:spLocks noGrp="1"/>
          </p:cNvSpPr>
          <p:nvPr>
            <p:ph idx="1"/>
          </p:nvPr>
        </p:nvSpPr>
        <p:spPr>
          <a:xfrm>
            <a:off x="571500" y="1702724"/>
            <a:ext cx="8001000" cy="2256194"/>
          </a:xfrm>
        </p:spPr>
        <p:txBody>
          <a:bodyPr>
            <a:normAutofit lnSpcReduction="10000"/>
          </a:bodyPr>
          <a:lstStyle/>
          <a:p>
            <a:r>
              <a:rPr lang="en-US" sz="2600" dirty="0" smtClean="0"/>
              <a:t>Healthcare providers have to use touch/invade personal space to give many types of care (measuring blood pressure, listening to respirations, etc.). A slow, relaxed approach, explanation of procedures, encouraging the patient to relax, will decrease fears and eliminate panic. </a:t>
            </a:r>
            <a:endParaRPr lang="en-US" sz="2600" dirty="0"/>
          </a:p>
        </p:txBody>
      </p:sp>
      <p:pic>
        <p:nvPicPr>
          <p:cNvPr id="4" name="Picture 3"/>
          <p:cNvPicPr>
            <a:picLocks noChangeAspect="1"/>
          </p:cNvPicPr>
          <p:nvPr/>
        </p:nvPicPr>
        <p:blipFill>
          <a:blip r:embed="rId2"/>
          <a:stretch>
            <a:fillRect/>
          </a:stretch>
        </p:blipFill>
        <p:spPr>
          <a:xfrm>
            <a:off x="2196942" y="4123872"/>
            <a:ext cx="4433746" cy="2476049"/>
          </a:xfrm>
          <a:prstGeom prst="rect">
            <a:avLst/>
          </a:prstGeom>
        </p:spPr>
      </p:pic>
    </p:spTree>
    <p:extLst>
      <p:ext uri="{BB962C8B-B14F-4D97-AF65-F5344CB8AC3E}">
        <p14:creationId xmlns:p14="http://schemas.microsoft.com/office/powerpoint/2010/main" val="30257655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Personal Space and Touch</a:t>
            </a:r>
            <a:endParaRPr lang="en-US" u="sng" dirty="0"/>
          </a:p>
        </p:txBody>
      </p:sp>
      <p:sp>
        <p:nvSpPr>
          <p:cNvPr id="3" name="Content Placeholder 2"/>
          <p:cNvSpPr>
            <a:spLocks noGrp="1"/>
          </p:cNvSpPr>
          <p:nvPr>
            <p:ph idx="1"/>
          </p:nvPr>
        </p:nvSpPr>
        <p:spPr>
          <a:xfrm>
            <a:off x="571500" y="1702724"/>
            <a:ext cx="8001000" cy="1662356"/>
          </a:xfrm>
        </p:spPr>
        <p:txBody>
          <a:bodyPr>
            <a:normAutofit lnSpcReduction="10000"/>
          </a:bodyPr>
          <a:lstStyle/>
          <a:p>
            <a:r>
              <a:rPr lang="en-US" sz="2600" dirty="0" smtClean="0"/>
              <a:t>Eye contact-many different beliefs about eye contact can lead to misunderstandings; health care workers must be alert to the comfort levels of patients while using direct eye contact.</a:t>
            </a:r>
            <a:endParaRPr lang="en-US" sz="2600" dirty="0"/>
          </a:p>
        </p:txBody>
      </p:sp>
      <p:pic>
        <p:nvPicPr>
          <p:cNvPr id="4" name="Picture 3"/>
          <p:cNvPicPr>
            <a:picLocks noChangeAspect="1"/>
          </p:cNvPicPr>
          <p:nvPr/>
        </p:nvPicPr>
        <p:blipFill>
          <a:blip r:embed="rId2"/>
          <a:stretch>
            <a:fillRect/>
          </a:stretch>
        </p:blipFill>
        <p:spPr>
          <a:xfrm>
            <a:off x="2336800" y="4015689"/>
            <a:ext cx="4457700" cy="1816100"/>
          </a:xfrm>
          <a:prstGeom prst="rect">
            <a:avLst/>
          </a:prstGeom>
        </p:spPr>
      </p:pic>
    </p:spTree>
    <p:extLst>
      <p:ext uri="{BB962C8B-B14F-4D97-AF65-F5344CB8AC3E}">
        <p14:creationId xmlns:p14="http://schemas.microsoft.com/office/powerpoint/2010/main" val="30257655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Cultural Diversity</a:t>
            </a:r>
            <a:endParaRPr lang="en-US" u="sng" dirty="0"/>
          </a:p>
        </p:txBody>
      </p:sp>
      <p:sp>
        <p:nvSpPr>
          <p:cNvPr id="3" name="Content Placeholder 2"/>
          <p:cNvSpPr>
            <a:spLocks noGrp="1"/>
          </p:cNvSpPr>
          <p:nvPr>
            <p:ph idx="1"/>
          </p:nvPr>
        </p:nvSpPr>
        <p:spPr>
          <a:xfrm>
            <a:off x="571500" y="1772507"/>
            <a:ext cx="8001000" cy="4801123"/>
          </a:xfrm>
        </p:spPr>
        <p:txBody>
          <a:bodyPr>
            <a:normAutofit/>
          </a:bodyPr>
          <a:lstStyle/>
          <a:p>
            <a:r>
              <a:rPr lang="en-US" sz="2800" dirty="0" smtClean="0"/>
              <a:t>What influences each person’s uniqueness?</a:t>
            </a:r>
          </a:p>
          <a:p>
            <a:pPr lvl="1"/>
            <a:r>
              <a:rPr lang="en-US" sz="2600" dirty="0" smtClean="0"/>
              <a:t>Family life</a:t>
            </a:r>
          </a:p>
        </p:txBody>
      </p:sp>
      <p:pic>
        <p:nvPicPr>
          <p:cNvPr id="4" name="Picture 3"/>
          <p:cNvPicPr>
            <a:picLocks noChangeAspect="1"/>
          </p:cNvPicPr>
          <p:nvPr/>
        </p:nvPicPr>
        <p:blipFill>
          <a:blip r:embed="rId2"/>
          <a:stretch>
            <a:fillRect/>
          </a:stretch>
        </p:blipFill>
        <p:spPr>
          <a:xfrm>
            <a:off x="1451317" y="3279837"/>
            <a:ext cx="5763407" cy="3067347"/>
          </a:xfrm>
          <a:prstGeom prst="rect">
            <a:avLst/>
          </a:prstGeom>
        </p:spPr>
      </p:pic>
    </p:spTree>
    <p:extLst>
      <p:ext uri="{BB962C8B-B14F-4D97-AF65-F5344CB8AC3E}">
        <p14:creationId xmlns:p14="http://schemas.microsoft.com/office/powerpoint/2010/main" val="3809156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Personal Space and Touch</a:t>
            </a:r>
            <a:endParaRPr lang="en-US" u="sng" dirty="0"/>
          </a:p>
        </p:txBody>
      </p:sp>
      <p:sp>
        <p:nvSpPr>
          <p:cNvPr id="3" name="Content Placeholder 2"/>
          <p:cNvSpPr>
            <a:spLocks noGrp="1"/>
          </p:cNvSpPr>
          <p:nvPr>
            <p:ph idx="1"/>
          </p:nvPr>
        </p:nvSpPr>
        <p:spPr>
          <a:xfrm>
            <a:off x="571500" y="1702724"/>
            <a:ext cx="8001000" cy="2107734"/>
          </a:xfrm>
        </p:spPr>
        <p:txBody>
          <a:bodyPr>
            <a:normAutofit/>
          </a:bodyPr>
          <a:lstStyle/>
          <a:p>
            <a:r>
              <a:rPr lang="en-US" sz="2600" u="sng" dirty="0" smtClean="0"/>
              <a:t>Gestures communicate many things</a:t>
            </a:r>
            <a:r>
              <a:rPr lang="en-US" sz="2600" dirty="0" smtClean="0"/>
              <a:t>; nodding the head “yes” or “no” in the U.S. means the complete opposite in India; pointing at someone is a strong threat to Asians and Native Americans; the hand gesture “O.K.” is an insult to Asians.</a:t>
            </a:r>
            <a:endParaRPr lang="en-US" sz="2600" dirty="0"/>
          </a:p>
        </p:txBody>
      </p:sp>
      <p:pic>
        <p:nvPicPr>
          <p:cNvPr id="4" name="Picture 3"/>
          <p:cNvPicPr>
            <a:picLocks noChangeAspect="1"/>
          </p:cNvPicPr>
          <p:nvPr/>
        </p:nvPicPr>
        <p:blipFill>
          <a:blip r:embed="rId2"/>
          <a:stretch>
            <a:fillRect/>
          </a:stretch>
        </p:blipFill>
        <p:spPr>
          <a:xfrm>
            <a:off x="6490502" y="3422650"/>
            <a:ext cx="2463800" cy="3289300"/>
          </a:xfrm>
          <a:prstGeom prst="rect">
            <a:avLst/>
          </a:prstGeom>
        </p:spPr>
      </p:pic>
    </p:spTree>
    <p:extLst>
      <p:ext uri="{BB962C8B-B14F-4D97-AF65-F5344CB8AC3E}">
        <p14:creationId xmlns:p14="http://schemas.microsoft.com/office/powerpoint/2010/main" val="302576551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Personal Space and Touch</a:t>
            </a:r>
            <a:endParaRPr lang="en-US" u="sng" dirty="0"/>
          </a:p>
        </p:txBody>
      </p:sp>
      <p:sp>
        <p:nvSpPr>
          <p:cNvPr id="3" name="Content Placeholder 2"/>
          <p:cNvSpPr>
            <a:spLocks noGrp="1"/>
          </p:cNvSpPr>
          <p:nvPr>
            <p:ph idx="1"/>
          </p:nvPr>
        </p:nvSpPr>
        <p:spPr>
          <a:xfrm>
            <a:off x="571500" y="1702724"/>
            <a:ext cx="8001000" cy="1662356"/>
          </a:xfrm>
        </p:spPr>
        <p:txBody>
          <a:bodyPr>
            <a:normAutofit/>
          </a:bodyPr>
          <a:lstStyle/>
          <a:p>
            <a:r>
              <a:rPr lang="en-US" sz="2600" b="1" u="sng" dirty="0" smtClean="0">
                <a:solidFill>
                  <a:srgbClr val="FF0000"/>
                </a:solidFill>
              </a:rPr>
              <a:t>* Patients from Japan: The healthcare worker should not point with their finger or use direct eye contact. It is disrespectful.</a:t>
            </a:r>
            <a:endParaRPr lang="en-US" sz="2600" b="1" u="sng" dirty="0">
              <a:solidFill>
                <a:srgbClr val="FF0000"/>
              </a:solidFill>
            </a:endParaRPr>
          </a:p>
        </p:txBody>
      </p:sp>
      <p:pic>
        <p:nvPicPr>
          <p:cNvPr id="4" name="Picture 3"/>
          <p:cNvPicPr>
            <a:picLocks noChangeAspect="1"/>
          </p:cNvPicPr>
          <p:nvPr/>
        </p:nvPicPr>
        <p:blipFill>
          <a:blip r:embed="rId2"/>
          <a:stretch>
            <a:fillRect/>
          </a:stretch>
        </p:blipFill>
        <p:spPr>
          <a:xfrm>
            <a:off x="1121609" y="3117647"/>
            <a:ext cx="7142010" cy="3463484"/>
          </a:xfrm>
          <a:prstGeom prst="rect">
            <a:avLst/>
          </a:prstGeom>
        </p:spPr>
      </p:pic>
    </p:spTree>
    <p:extLst>
      <p:ext uri="{BB962C8B-B14F-4D97-AF65-F5344CB8AC3E}">
        <p14:creationId xmlns:p14="http://schemas.microsoft.com/office/powerpoint/2010/main" val="302576551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Healthcare Beliefs</a:t>
            </a:r>
            <a:endParaRPr lang="en-US" u="sng" dirty="0"/>
          </a:p>
        </p:txBody>
      </p:sp>
      <p:sp>
        <p:nvSpPr>
          <p:cNvPr id="3" name="Content Placeholder 2"/>
          <p:cNvSpPr>
            <a:spLocks noGrp="1"/>
          </p:cNvSpPr>
          <p:nvPr>
            <p:ph idx="1"/>
          </p:nvPr>
        </p:nvSpPr>
        <p:spPr>
          <a:xfrm>
            <a:off x="571500" y="1702723"/>
            <a:ext cx="8001000" cy="1959275"/>
          </a:xfrm>
        </p:spPr>
        <p:txBody>
          <a:bodyPr>
            <a:normAutofit/>
          </a:bodyPr>
          <a:lstStyle/>
          <a:p>
            <a:pPr marL="0" indent="0">
              <a:buNone/>
            </a:pPr>
            <a:r>
              <a:rPr lang="en-US" sz="2600" b="1" u="sng" dirty="0" smtClean="0">
                <a:solidFill>
                  <a:srgbClr val="FF0000"/>
                </a:solidFill>
              </a:rPr>
              <a:t>*Different cultures have different beliefs about health care, </a:t>
            </a:r>
            <a:r>
              <a:rPr lang="en-US" sz="2600" b="1" u="sng" dirty="0" smtClean="0">
                <a:solidFill>
                  <a:srgbClr val="FF0000"/>
                </a:solidFill>
              </a:rPr>
              <a:t>however: </a:t>
            </a:r>
            <a:r>
              <a:rPr lang="en-US" sz="2600" b="1" u="sng" dirty="0" smtClean="0">
                <a:solidFill>
                  <a:srgbClr val="FF0000"/>
                </a:solidFill>
              </a:rPr>
              <a:t>health care workers must remember that not all people within that culture follow all the customs of that culture.</a:t>
            </a:r>
            <a:endParaRPr lang="en-US" sz="2600" b="1" u="sng" dirty="0">
              <a:solidFill>
                <a:srgbClr val="FF0000"/>
              </a:solidFill>
            </a:endParaRPr>
          </a:p>
        </p:txBody>
      </p:sp>
      <p:pic>
        <p:nvPicPr>
          <p:cNvPr id="4" name="Picture 3"/>
          <p:cNvPicPr>
            <a:picLocks noChangeAspect="1"/>
          </p:cNvPicPr>
          <p:nvPr/>
        </p:nvPicPr>
        <p:blipFill>
          <a:blip r:embed="rId2"/>
          <a:stretch>
            <a:fillRect/>
          </a:stretch>
        </p:blipFill>
        <p:spPr>
          <a:xfrm>
            <a:off x="1714500" y="3661998"/>
            <a:ext cx="5715000" cy="2882900"/>
          </a:xfrm>
          <a:prstGeom prst="rect">
            <a:avLst/>
          </a:prstGeom>
        </p:spPr>
      </p:pic>
    </p:spTree>
    <p:extLst>
      <p:ext uri="{BB962C8B-B14F-4D97-AF65-F5344CB8AC3E}">
        <p14:creationId xmlns:p14="http://schemas.microsoft.com/office/powerpoint/2010/main" val="302576551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200" u="sng" dirty="0" smtClean="0"/>
              <a:t>Healthcare Beliefs</a:t>
            </a:r>
            <a:endParaRPr lang="en-US" sz="5200" u="sng" dirty="0"/>
          </a:p>
        </p:txBody>
      </p:sp>
      <p:sp>
        <p:nvSpPr>
          <p:cNvPr id="3" name="Content Placeholder 2"/>
          <p:cNvSpPr>
            <a:spLocks noGrp="1"/>
          </p:cNvSpPr>
          <p:nvPr>
            <p:ph idx="1"/>
          </p:nvPr>
        </p:nvSpPr>
        <p:spPr>
          <a:xfrm>
            <a:off x="571500" y="1702724"/>
            <a:ext cx="8001000" cy="1662356"/>
          </a:xfrm>
        </p:spPr>
        <p:txBody>
          <a:bodyPr>
            <a:normAutofit lnSpcReduction="10000"/>
          </a:bodyPr>
          <a:lstStyle/>
          <a:p>
            <a:r>
              <a:rPr lang="en-US" sz="2600" u="sng" dirty="0" smtClean="0"/>
              <a:t>In the U.S. the biomedical healthcare system is the “Western” system which bases the cause of disease on microorganisms, diseased cells and the aging process.</a:t>
            </a:r>
            <a:endParaRPr lang="en-US" sz="2600" u="sng" dirty="0"/>
          </a:p>
        </p:txBody>
      </p:sp>
      <p:pic>
        <p:nvPicPr>
          <p:cNvPr id="4" name="Picture 3"/>
          <p:cNvPicPr>
            <a:picLocks noChangeAspect="1"/>
          </p:cNvPicPr>
          <p:nvPr/>
        </p:nvPicPr>
        <p:blipFill>
          <a:blip r:embed="rId2"/>
          <a:stretch>
            <a:fillRect/>
          </a:stretch>
        </p:blipFill>
        <p:spPr>
          <a:xfrm>
            <a:off x="1839711" y="3480547"/>
            <a:ext cx="5698162" cy="2975001"/>
          </a:xfrm>
          <a:prstGeom prst="rect">
            <a:avLst/>
          </a:prstGeom>
        </p:spPr>
      </p:pic>
    </p:spTree>
    <p:extLst>
      <p:ext uri="{BB962C8B-B14F-4D97-AF65-F5344CB8AC3E}">
        <p14:creationId xmlns:p14="http://schemas.microsoft.com/office/powerpoint/2010/main" val="302576551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u="sng" dirty="0" smtClean="0"/>
              <a:t>Healthcare Beliefs</a:t>
            </a:r>
            <a:endParaRPr lang="en-US" sz="4800" u="sng" dirty="0"/>
          </a:p>
        </p:txBody>
      </p:sp>
      <p:sp>
        <p:nvSpPr>
          <p:cNvPr id="3" name="Content Placeholder 2"/>
          <p:cNvSpPr>
            <a:spLocks noGrp="1"/>
          </p:cNvSpPr>
          <p:nvPr>
            <p:ph idx="1"/>
          </p:nvPr>
        </p:nvSpPr>
        <p:spPr>
          <a:xfrm>
            <a:off x="571500" y="1702723"/>
            <a:ext cx="8001000" cy="3823266"/>
          </a:xfrm>
        </p:spPr>
        <p:txBody>
          <a:bodyPr>
            <a:normAutofit/>
          </a:bodyPr>
          <a:lstStyle/>
          <a:p>
            <a:pPr marL="0" indent="0">
              <a:buNone/>
            </a:pPr>
            <a:r>
              <a:rPr lang="en-US" sz="2800" b="1" u="sng" dirty="0" smtClean="0">
                <a:solidFill>
                  <a:srgbClr val="FF0000"/>
                </a:solidFill>
              </a:rPr>
              <a:t>*“U.S./Western System Beliefs”:</a:t>
            </a:r>
          </a:p>
          <a:p>
            <a:pPr lvl="1"/>
            <a:r>
              <a:rPr lang="en-US" sz="2600" dirty="0" smtClean="0"/>
              <a:t>Encourage patients to learn about their illness.</a:t>
            </a:r>
          </a:p>
          <a:p>
            <a:pPr lvl="1"/>
            <a:r>
              <a:rPr lang="en-US" sz="2600" dirty="0" smtClean="0"/>
              <a:t>Inform patients about terminal diseases.</a:t>
            </a:r>
          </a:p>
          <a:p>
            <a:pPr lvl="1"/>
            <a:r>
              <a:rPr lang="en-US" sz="2600" dirty="0" smtClean="0"/>
              <a:t>Teach patients self-care.</a:t>
            </a:r>
          </a:p>
          <a:p>
            <a:pPr lvl="1"/>
            <a:r>
              <a:rPr lang="en-US" sz="2600" b="1" u="sng" dirty="0" smtClean="0">
                <a:solidFill>
                  <a:srgbClr val="FF0000"/>
                </a:solidFill>
              </a:rPr>
              <a:t>*Use medications and technology to cure or decrease the effects of disease.</a:t>
            </a:r>
          </a:p>
          <a:p>
            <a:pPr lvl="1"/>
            <a:r>
              <a:rPr lang="en-US" sz="2600" dirty="0" smtClean="0"/>
              <a:t>Teach preventative care.</a:t>
            </a:r>
          </a:p>
          <a:p>
            <a:pPr lvl="1"/>
            <a:endParaRPr lang="en-US" dirty="0"/>
          </a:p>
        </p:txBody>
      </p:sp>
      <p:pic>
        <p:nvPicPr>
          <p:cNvPr id="4" name="Picture 3"/>
          <p:cNvPicPr>
            <a:picLocks noChangeAspect="1"/>
          </p:cNvPicPr>
          <p:nvPr/>
        </p:nvPicPr>
        <p:blipFill>
          <a:blip r:embed="rId2"/>
          <a:stretch>
            <a:fillRect/>
          </a:stretch>
        </p:blipFill>
        <p:spPr>
          <a:xfrm>
            <a:off x="6154231" y="4636340"/>
            <a:ext cx="2616200" cy="1779298"/>
          </a:xfrm>
          <a:prstGeom prst="rect">
            <a:avLst/>
          </a:prstGeom>
        </p:spPr>
      </p:pic>
    </p:spTree>
    <p:extLst>
      <p:ext uri="{BB962C8B-B14F-4D97-AF65-F5344CB8AC3E}">
        <p14:creationId xmlns:p14="http://schemas.microsoft.com/office/powerpoint/2010/main" val="302576551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Healthcare Beliefs</a:t>
            </a:r>
            <a:endParaRPr lang="en-US" u="sng" dirty="0"/>
          </a:p>
        </p:txBody>
      </p:sp>
      <p:sp>
        <p:nvSpPr>
          <p:cNvPr id="3" name="Content Placeholder 2"/>
          <p:cNvSpPr>
            <a:spLocks noGrp="1"/>
          </p:cNvSpPr>
          <p:nvPr>
            <p:ph idx="1"/>
          </p:nvPr>
        </p:nvSpPr>
        <p:spPr>
          <a:xfrm>
            <a:off x="571500" y="1702724"/>
            <a:ext cx="8001000" cy="1381934"/>
          </a:xfrm>
        </p:spPr>
        <p:txBody>
          <a:bodyPr>
            <a:normAutofit/>
          </a:bodyPr>
          <a:lstStyle/>
          <a:p>
            <a:pPr marL="0" indent="0">
              <a:buNone/>
            </a:pPr>
            <a:r>
              <a:rPr lang="en-US" sz="2600" b="1" u="sng" dirty="0" smtClean="0">
                <a:solidFill>
                  <a:srgbClr val="FF0000"/>
                </a:solidFill>
              </a:rPr>
              <a:t>Alternative healthcare therapies are:  increasing in the U.S.</a:t>
            </a:r>
            <a:r>
              <a:rPr lang="en-US" sz="2600" u="sng" dirty="0" smtClean="0"/>
              <a:t> </a:t>
            </a:r>
            <a:r>
              <a:rPr lang="en-US" sz="2600" u="sng" dirty="0"/>
              <a:t> </a:t>
            </a:r>
            <a:r>
              <a:rPr lang="en-US" sz="2600" u="sng" dirty="0" smtClean="0"/>
              <a:t>More Americans are going to the chiropractor, homeopaths, naturopaths, hypnotists.</a:t>
            </a:r>
            <a:endParaRPr lang="en-US" sz="2600" u="sng" dirty="0"/>
          </a:p>
        </p:txBody>
      </p:sp>
      <p:pic>
        <p:nvPicPr>
          <p:cNvPr id="4" name="Picture 3"/>
          <p:cNvPicPr>
            <a:picLocks noChangeAspect="1"/>
          </p:cNvPicPr>
          <p:nvPr/>
        </p:nvPicPr>
        <p:blipFill>
          <a:blip r:embed="rId2"/>
          <a:stretch>
            <a:fillRect/>
          </a:stretch>
        </p:blipFill>
        <p:spPr>
          <a:xfrm>
            <a:off x="1566954" y="3299098"/>
            <a:ext cx="6218332" cy="3014551"/>
          </a:xfrm>
          <a:prstGeom prst="rect">
            <a:avLst/>
          </a:prstGeom>
        </p:spPr>
      </p:pic>
    </p:spTree>
    <p:extLst>
      <p:ext uri="{BB962C8B-B14F-4D97-AF65-F5344CB8AC3E}">
        <p14:creationId xmlns:p14="http://schemas.microsoft.com/office/powerpoint/2010/main" val="115209153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Healthcare Beliefs</a:t>
            </a:r>
            <a:endParaRPr lang="en-US" u="sng" dirty="0"/>
          </a:p>
        </p:txBody>
      </p:sp>
      <p:sp>
        <p:nvSpPr>
          <p:cNvPr id="3" name="Content Placeholder 2"/>
          <p:cNvSpPr>
            <a:spLocks noGrp="1"/>
          </p:cNvSpPr>
          <p:nvPr>
            <p:ph idx="1"/>
          </p:nvPr>
        </p:nvSpPr>
        <p:spPr>
          <a:xfrm>
            <a:off x="571500" y="1702723"/>
            <a:ext cx="8001000" cy="1959275"/>
          </a:xfrm>
        </p:spPr>
        <p:txBody>
          <a:bodyPr>
            <a:normAutofit/>
          </a:bodyPr>
          <a:lstStyle/>
          <a:p>
            <a:pPr marL="0" indent="0">
              <a:buNone/>
            </a:pPr>
            <a:r>
              <a:rPr lang="en-US" sz="2600" b="1" u="sng" dirty="0" smtClean="0">
                <a:solidFill>
                  <a:srgbClr val="FF0000"/>
                </a:solidFill>
              </a:rPr>
              <a:t>*Hispanic, Asian, Middle Eastern cultures believe: that illness has a spiritual connection</a:t>
            </a:r>
            <a:r>
              <a:rPr lang="en-US" sz="2600" u="sng" dirty="0" smtClean="0"/>
              <a:t>, They believe that health is a reward from God; health is a spiritual harmony.</a:t>
            </a:r>
            <a:endParaRPr lang="en-US" sz="2600" u="sng" dirty="0"/>
          </a:p>
        </p:txBody>
      </p:sp>
      <p:pic>
        <p:nvPicPr>
          <p:cNvPr id="4" name="Picture 3"/>
          <p:cNvPicPr>
            <a:picLocks noChangeAspect="1"/>
          </p:cNvPicPr>
          <p:nvPr/>
        </p:nvPicPr>
        <p:blipFill>
          <a:blip r:embed="rId2"/>
          <a:stretch>
            <a:fillRect/>
          </a:stretch>
        </p:blipFill>
        <p:spPr>
          <a:xfrm>
            <a:off x="2898392" y="3876440"/>
            <a:ext cx="3303446" cy="2281465"/>
          </a:xfrm>
          <a:prstGeom prst="rect">
            <a:avLst/>
          </a:prstGeom>
        </p:spPr>
      </p:pic>
    </p:spTree>
    <p:extLst>
      <p:ext uri="{BB962C8B-B14F-4D97-AF65-F5344CB8AC3E}">
        <p14:creationId xmlns:p14="http://schemas.microsoft.com/office/powerpoint/2010/main" val="115209153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Healthcare Beliefs</a:t>
            </a:r>
            <a:endParaRPr lang="en-US" u="sng" dirty="0"/>
          </a:p>
        </p:txBody>
      </p:sp>
      <p:sp>
        <p:nvSpPr>
          <p:cNvPr id="3" name="Content Placeholder 2"/>
          <p:cNvSpPr>
            <a:spLocks noGrp="1"/>
          </p:cNvSpPr>
          <p:nvPr>
            <p:ph idx="1"/>
          </p:nvPr>
        </p:nvSpPr>
        <p:spPr>
          <a:xfrm>
            <a:off x="571500" y="1702723"/>
            <a:ext cx="8001000" cy="2810643"/>
          </a:xfrm>
        </p:spPr>
        <p:txBody>
          <a:bodyPr>
            <a:normAutofit fontScale="92500" lnSpcReduction="20000"/>
          </a:bodyPr>
          <a:lstStyle/>
          <a:p>
            <a:r>
              <a:rPr lang="en-US" sz="2600" dirty="0" smtClean="0"/>
              <a:t>All individuals have the right to choose the method of treatment they feel is best.  The health care worker should talk to the patient to determine their health care preferences. </a:t>
            </a:r>
          </a:p>
          <a:p>
            <a:pPr marL="0" indent="0">
              <a:buNone/>
            </a:pPr>
            <a:r>
              <a:rPr lang="en-US" sz="2600" b="1" u="sng" dirty="0" smtClean="0">
                <a:solidFill>
                  <a:srgbClr val="FF0000"/>
                </a:solidFill>
              </a:rPr>
              <a:t>(Ex.: A native American patient: may not accept pain medication based on his belief in the tolerance of pain. </a:t>
            </a:r>
            <a:r>
              <a:rPr lang="en-US" sz="2600" b="1" u="sng" dirty="0">
                <a:solidFill>
                  <a:srgbClr val="FF0000"/>
                </a:solidFill>
              </a:rPr>
              <a:t>Healthcare workers must respect his </a:t>
            </a:r>
            <a:r>
              <a:rPr lang="en-US" sz="2600" b="1" u="sng" dirty="0" smtClean="0">
                <a:solidFill>
                  <a:srgbClr val="FF0000"/>
                </a:solidFill>
              </a:rPr>
              <a:t>wishes.)</a:t>
            </a:r>
            <a:endParaRPr lang="en-US" sz="2600" u="sng" dirty="0"/>
          </a:p>
          <a:p>
            <a:endParaRPr lang="en-US" sz="2600" b="1" u="sng" dirty="0" smtClean="0">
              <a:solidFill>
                <a:srgbClr val="FF0000"/>
              </a:solidFill>
            </a:endParaRPr>
          </a:p>
        </p:txBody>
      </p:sp>
      <p:pic>
        <p:nvPicPr>
          <p:cNvPr id="5" name="Picture 4"/>
          <p:cNvPicPr>
            <a:picLocks noChangeAspect="1"/>
          </p:cNvPicPr>
          <p:nvPr/>
        </p:nvPicPr>
        <p:blipFill>
          <a:blip r:embed="rId2"/>
          <a:stretch>
            <a:fillRect/>
          </a:stretch>
        </p:blipFill>
        <p:spPr>
          <a:xfrm>
            <a:off x="3776737" y="4135822"/>
            <a:ext cx="2461489" cy="2584889"/>
          </a:xfrm>
          <a:prstGeom prst="rect">
            <a:avLst/>
          </a:prstGeom>
        </p:spPr>
      </p:pic>
    </p:spTree>
    <p:extLst>
      <p:ext uri="{BB962C8B-B14F-4D97-AF65-F5344CB8AC3E}">
        <p14:creationId xmlns:p14="http://schemas.microsoft.com/office/powerpoint/2010/main" val="115209153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Spirituality &amp; Religion</a:t>
            </a:r>
            <a:endParaRPr lang="en-US" u="sng" dirty="0"/>
          </a:p>
        </p:txBody>
      </p:sp>
      <p:sp>
        <p:nvSpPr>
          <p:cNvPr id="3" name="Content Placeholder 2"/>
          <p:cNvSpPr>
            <a:spLocks noGrp="1"/>
          </p:cNvSpPr>
          <p:nvPr>
            <p:ph idx="1"/>
          </p:nvPr>
        </p:nvSpPr>
        <p:spPr>
          <a:xfrm>
            <a:off x="571500" y="1702723"/>
            <a:ext cx="8001000" cy="2305681"/>
          </a:xfrm>
        </p:spPr>
        <p:txBody>
          <a:bodyPr>
            <a:normAutofit lnSpcReduction="10000"/>
          </a:bodyPr>
          <a:lstStyle/>
          <a:p>
            <a:r>
              <a:rPr lang="en-US" sz="2600" dirty="0" smtClean="0"/>
              <a:t>Spirituality and religion are essential parts of every cultural group.</a:t>
            </a:r>
          </a:p>
          <a:p>
            <a:pPr marL="0" indent="0">
              <a:buNone/>
            </a:pPr>
            <a:r>
              <a:rPr lang="en-US" sz="2600" u="sng" dirty="0" smtClean="0">
                <a:solidFill>
                  <a:srgbClr val="FF0000"/>
                </a:solidFill>
              </a:rPr>
              <a:t>*</a:t>
            </a:r>
            <a:r>
              <a:rPr lang="en-US" sz="2600" b="1" u="sng" dirty="0" smtClean="0">
                <a:solidFill>
                  <a:srgbClr val="FF0000"/>
                </a:solidFill>
              </a:rPr>
              <a:t>Spirituality is: the beliefs that people have about the purpose of life, their belief in a higher power and their need to find meaning and purpose in life.</a:t>
            </a:r>
            <a:endParaRPr lang="en-US" sz="2600" b="1" u="sng" dirty="0">
              <a:solidFill>
                <a:srgbClr val="FF0000"/>
              </a:solidFill>
            </a:endParaRPr>
          </a:p>
        </p:txBody>
      </p:sp>
      <p:pic>
        <p:nvPicPr>
          <p:cNvPr id="4" name="Picture 3"/>
          <p:cNvPicPr>
            <a:picLocks noChangeAspect="1"/>
          </p:cNvPicPr>
          <p:nvPr/>
        </p:nvPicPr>
        <p:blipFill>
          <a:blip r:embed="rId2"/>
          <a:stretch>
            <a:fillRect/>
          </a:stretch>
        </p:blipFill>
        <p:spPr>
          <a:xfrm>
            <a:off x="1714500" y="4008403"/>
            <a:ext cx="5715000" cy="2500571"/>
          </a:xfrm>
          <a:prstGeom prst="rect">
            <a:avLst/>
          </a:prstGeom>
        </p:spPr>
      </p:pic>
    </p:spTree>
    <p:extLst>
      <p:ext uri="{BB962C8B-B14F-4D97-AF65-F5344CB8AC3E}">
        <p14:creationId xmlns:p14="http://schemas.microsoft.com/office/powerpoint/2010/main" val="115209153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Healthcare Beliefs</a:t>
            </a:r>
            <a:endParaRPr lang="en-US" u="sng" dirty="0"/>
          </a:p>
        </p:txBody>
      </p:sp>
      <p:sp>
        <p:nvSpPr>
          <p:cNvPr id="3" name="Content Placeholder 2"/>
          <p:cNvSpPr>
            <a:spLocks noGrp="1"/>
          </p:cNvSpPr>
          <p:nvPr>
            <p:ph idx="1"/>
          </p:nvPr>
        </p:nvSpPr>
        <p:spPr>
          <a:xfrm>
            <a:off x="571500" y="1702723"/>
            <a:ext cx="8001000" cy="2387844"/>
          </a:xfrm>
        </p:spPr>
        <p:txBody>
          <a:bodyPr>
            <a:normAutofit/>
          </a:bodyPr>
          <a:lstStyle/>
          <a:p>
            <a:pPr marL="0" indent="0">
              <a:buNone/>
            </a:pPr>
            <a:r>
              <a:rPr lang="en-US" sz="2600" b="1" u="sng" dirty="0">
                <a:solidFill>
                  <a:srgbClr val="FF0000"/>
                </a:solidFill>
              </a:rPr>
              <a:t>*</a:t>
            </a:r>
            <a:r>
              <a:rPr lang="en-US" sz="2600" b="1" u="sng" dirty="0" smtClean="0">
                <a:solidFill>
                  <a:srgbClr val="FF0000"/>
                </a:solidFill>
              </a:rPr>
              <a:t>Spirituality is:  often expressed through religious practices</a:t>
            </a:r>
            <a:r>
              <a:rPr lang="en-US" sz="2600" u="sng" dirty="0" smtClean="0"/>
              <a:t> </a:t>
            </a:r>
            <a:r>
              <a:rPr lang="en-US" sz="2600" dirty="0" smtClean="0"/>
              <a:t>and provides a source of support and strength to deal with situations.  </a:t>
            </a:r>
          </a:p>
          <a:p>
            <a:pPr marL="0" indent="0">
              <a:buNone/>
            </a:pPr>
            <a:r>
              <a:rPr lang="en-US" sz="2600" dirty="0" smtClean="0"/>
              <a:t>However, </a:t>
            </a:r>
            <a:r>
              <a:rPr lang="en-US" sz="2600" b="1" u="sng" dirty="0" smtClean="0">
                <a:solidFill>
                  <a:srgbClr val="FF0000"/>
                </a:solidFill>
              </a:rPr>
              <a:t>*spirituality does not: necessarily include the attendance of church.</a:t>
            </a:r>
            <a:endParaRPr lang="en-US" sz="2600" b="1" u="sng" dirty="0">
              <a:solidFill>
                <a:srgbClr val="FF0000"/>
              </a:solidFill>
            </a:endParaRPr>
          </a:p>
        </p:txBody>
      </p:sp>
      <p:pic>
        <p:nvPicPr>
          <p:cNvPr id="4" name="Picture 3"/>
          <p:cNvPicPr>
            <a:picLocks noChangeAspect="1"/>
          </p:cNvPicPr>
          <p:nvPr/>
        </p:nvPicPr>
        <p:blipFill>
          <a:blip r:embed="rId2"/>
          <a:stretch>
            <a:fillRect/>
          </a:stretch>
        </p:blipFill>
        <p:spPr>
          <a:xfrm>
            <a:off x="3243952" y="4090567"/>
            <a:ext cx="4326909" cy="2635468"/>
          </a:xfrm>
          <a:prstGeom prst="rect">
            <a:avLst/>
          </a:prstGeom>
        </p:spPr>
      </p:pic>
    </p:spTree>
    <p:extLst>
      <p:ext uri="{BB962C8B-B14F-4D97-AF65-F5344CB8AC3E}">
        <p14:creationId xmlns:p14="http://schemas.microsoft.com/office/powerpoint/2010/main" val="11520915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Cultural Diversity</a:t>
            </a:r>
            <a:endParaRPr lang="en-US" u="sng" dirty="0"/>
          </a:p>
        </p:txBody>
      </p:sp>
      <p:sp>
        <p:nvSpPr>
          <p:cNvPr id="3" name="Content Placeholder 2"/>
          <p:cNvSpPr>
            <a:spLocks noGrp="1"/>
          </p:cNvSpPr>
          <p:nvPr>
            <p:ph idx="1"/>
          </p:nvPr>
        </p:nvSpPr>
        <p:spPr>
          <a:xfrm>
            <a:off x="571500" y="1772507"/>
            <a:ext cx="8001000" cy="4801123"/>
          </a:xfrm>
        </p:spPr>
        <p:txBody>
          <a:bodyPr>
            <a:normAutofit/>
          </a:bodyPr>
          <a:lstStyle/>
          <a:p>
            <a:r>
              <a:rPr lang="en-US" sz="2800" dirty="0" smtClean="0"/>
              <a:t>What influences each person’s uniqueness?</a:t>
            </a:r>
          </a:p>
          <a:p>
            <a:pPr lvl="1"/>
            <a:r>
              <a:rPr lang="en-US" sz="2600" dirty="0" smtClean="0"/>
              <a:t>Socio-economic status</a:t>
            </a:r>
            <a:endParaRPr lang="en-US" sz="2600" dirty="0"/>
          </a:p>
        </p:txBody>
      </p:sp>
      <p:pic>
        <p:nvPicPr>
          <p:cNvPr id="4" name="Picture 3"/>
          <p:cNvPicPr>
            <a:picLocks noChangeAspect="1"/>
          </p:cNvPicPr>
          <p:nvPr/>
        </p:nvPicPr>
        <p:blipFill>
          <a:blip r:embed="rId2"/>
          <a:stretch>
            <a:fillRect/>
          </a:stretch>
        </p:blipFill>
        <p:spPr>
          <a:xfrm>
            <a:off x="571500" y="3082527"/>
            <a:ext cx="3810000" cy="2857500"/>
          </a:xfrm>
          <a:prstGeom prst="rect">
            <a:avLst/>
          </a:prstGeom>
        </p:spPr>
      </p:pic>
      <p:pic>
        <p:nvPicPr>
          <p:cNvPr id="5" name="Picture 4"/>
          <p:cNvPicPr>
            <a:picLocks noChangeAspect="1"/>
          </p:cNvPicPr>
          <p:nvPr/>
        </p:nvPicPr>
        <p:blipFill>
          <a:blip r:embed="rId3"/>
          <a:stretch>
            <a:fillRect/>
          </a:stretch>
        </p:blipFill>
        <p:spPr>
          <a:xfrm>
            <a:off x="4942434" y="3977280"/>
            <a:ext cx="3492500" cy="2324100"/>
          </a:xfrm>
          <a:prstGeom prst="rect">
            <a:avLst/>
          </a:prstGeom>
        </p:spPr>
      </p:pic>
    </p:spTree>
    <p:extLst>
      <p:ext uri="{BB962C8B-B14F-4D97-AF65-F5344CB8AC3E}">
        <p14:creationId xmlns:p14="http://schemas.microsoft.com/office/powerpoint/2010/main" val="38091566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Healthcare Beliefs</a:t>
            </a:r>
            <a:endParaRPr lang="en-US" u="sng" dirty="0"/>
          </a:p>
        </p:txBody>
      </p:sp>
      <p:sp>
        <p:nvSpPr>
          <p:cNvPr id="3" name="Content Placeholder 2"/>
          <p:cNvSpPr>
            <a:spLocks noGrp="1"/>
          </p:cNvSpPr>
          <p:nvPr>
            <p:ph idx="1"/>
          </p:nvPr>
        </p:nvSpPr>
        <p:spPr>
          <a:xfrm>
            <a:off x="571500" y="1702723"/>
            <a:ext cx="8001000" cy="1711843"/>
          </a:xfrm>
        </p:spPr>
        <p:txBody>
          <a:bodyPr>
            <a:normAutofit/>
          </a:bodyPr>
          <a:lstStyle/>
          <a:p>
            <a:r>
              <a:rPr lang="en-US" sz="2600" dirty="0" smtClean="0"/>
              <a:t>Spirituality and religion are not the same.  Spirituality is an individualized, personal set of beliefs that changes throughout an individual’s life.</a:t>
            </a:r>
            <a:endParaRPr lang="en-US" sz="2600" dirty="0"/>
          </a:p>
        </p:txBody>
      </p:sp>
      <p:pic>
        <p:nvPicPr>
          <p:cNvPr id="4" name="Picture 3"/>
          <p:cNvPicPr>
            <a:picLocks noChangeAspect="1"/>
          </p:cNvPicPr>
          <p:nvPr/>
        </p:nvPicPr>
        <p:blipFill>
          <a:blip r:embed="rId2"/>
          <a:stretch>
            <a:fillRect/>
          </a:stretch>
        </p:blipFill>
        <p:spPr>
          <a:xfrm>
            <a:off x="1073150" y="3414566"/>
            <a:ext cx="3492500" cy="2324100"/>
          </a:xfrm>
          <a:prstGeom prst="rect">
            <a:avLst/>
          </a:prstGeom>
        </p:spPr>
      </p:pic>
      <p:pic>
        <p:nvPicPr>
          <p:cNvPr id="5" name="Picture 4"/>
          <p:cNvPicPr>
            <a:picLocks noChangeAspect="1"/>
          </p:cNvPicPr>
          <p:nvPr/>
        </p:nvPicPr>
        <p:blipFill>
          <a:blip r:embed="rId3"/>
          <a:stretch>
            <a:fillRect/>
          </a:stretch>
        </p:blipFill>
        <p:spPr>
          <a:xfrm>
            <a:off x="5080000" y="4157581"/>
            <a:ext cx="3492500" cy="2324100"/>
          </a:xfrm>
          <a:prstGeom prst="rect">
            <a:avLst/>
          </a:prstGeom>
        </p:spPr>
      </p:pic>
    </p:spTree>
    <p:extLst>
      <p:ext uri="{BB962C8B-B14F-4D97-AF65-F5344CB8AC3E}">
        <p14:creationId xmlns:p14="http://schemas.microsoft.com/office/powerpoint/2010/main" val="115209153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Healthcare Beliefs</a:t>
            </a:r>
            <a:endParaRPr lang="en-US" u="sng" dirty="0"/>
          </a:p>
        </p:txBody>
      </p:sp>
      <p:sp>
        <p:nvSpPr>
          <p:cNvPr id="3" name="Content Placeholder 2"/>
          <p:cNvSpPr>
            <a:spLocks noGrp="1"/>
          </p:cNvSpPr>
          <p:nvPr>
            <p:ph idx="1"/>
          </p:nvPr>
        </p:nvSpPr>
        <p:spPr>
          <a:xfrm>
            <a:off x="571500" y="1702723"/>
            <a:ext cx="8001000" cy="1332447"/>
          </a:xfrm>
        </p:spPr>
        <p:txBody>
          <a:bodyPr>
            <a:normAutofit/>
          </a:bodyPr>
          <a:lstStyle/>
          <a:p>
            <a:r>
              <a:rPr lang="en-US" sz="2600" u="sng" dirty="0" smtClean="0"/>
              <a:t>Religion-an organized system of beliefs in a higher power and associated with a particular form or place of worship.</a:t>
            </a:r>
            <a:endParaRPr lang="en-US" sz="2600" u="sng" dirty="0"/>
          </a:p>
        </p:txBody>
      </p:sp>
      <p:pic>
        <p:nvPicPr>
          <p:cNvPr id="5" name="Picture 4"/>
          <p:cNvPicPr>
            <a:picLocks noChangeAspect="1"/>
          </p:cNvPicPr>
          <p:nvPr/>
        </p:nvPicPr>
        <p:blipFill>
          <a:blip r:embed="rId2"/>
          <a:stretch>
            <a:fillRect/>
          </a:stretch>
        </p:blipFill>
        <p:spPr>
          <a:xfrm>
            <a:off x="4124086" y="2771242"/>
            <a:ext cx="3925108" cy="3822829"/>
          </a:xfrm>
          <a:prstGeom prst="rect">
            <a:avLst/>
          </a:prstGeom>
        </p:spPr>
      </p:pic>
    </p:spTree>
    <p:extLst>
      <p:ext uri="{BB962C8B-B14F-4D97-AF65-F5344CB8AC3E}">
        <p14:creationId xmlns:p14="http://schemas.microsoft.com/office/powerpoint/2010/main" val="115209153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Healthcare Beliefs</a:t>
            </a:r>
            <a:endParaRPr lang="en-US" u="sng" dirty="0"/>
          </a:p>
        </p:txBody>
      </p:sp>
      <p:sp>
        <p:nvSpPr>
          <p:cNvPr id="3" name="Content Placeholder 2"/>
          <p:cNvSpPr>
            <a:spLocks noGrp="1"/>
          </p:cNvSpPr>
          <p:nvPr>
            <p:ph idx="1"/>
          </p:nvPr>
        </p:nvSpPr>
        <p:spPr>
          <a:xfrm>
            <a:off x="214425" y="1550576"/>
            <a:ext cx="8675976" cy="3494784"/>
          </a:xfrm>
        </p:spPr>
        <p:txBody>
          <a:bodyPr>
            <a:normAutofit lnSpcReduction="10000"/>
          </a:bodyPr>
          <a:lstStyle/>
          <a:p>
            <a:r>
              <a:rPr lang="en-US" sz="2600" dirty="0" smtClean="0"/>
              <a:t>Common religious beliefs: Baptist, Buddhism, Christian Scientist, Episcopal, Hindu, Islam, Jehovah’s Witness, Judaism, Lutheran, Methodist, Mormon, Catholic, Orthodox, 7</a:t>
            </a:r>
            <a:r>
              <a:rPr lang="en-US" sz="2600" baseline="30000" dirty="0" smtClean="0"/>
              <a:t>th</a:t>
            </a:r>
            <a:r>
              <a:rPr lang="en-US" sz="2600" dirty="0" smtClean="0"/>
              <a:t> Day Adventist.</a:t>
            </a:r>
            <a:endParaRPr lang="en-US" sz="2600" u="sng" dirty="0"/>
          </a:p>
          <a:p>
            <a:pPr marL="0" indent="0">
              <a:buNone/>
            </a:pPr>
            <a:r>
              <a:rPr lang="en-US" sz="3000" b="1" u="sng" dirty="0" smtClean="0">
                <a:solidFill>
                  <a:srgbClr val="FF0000"/>
                </a:solidFill>
              </a:rPr>
              <a:t>*In support of ANY spiritual </a:t>
            </a:r>
            <a:r>
              <a:rPr lang="en-US" sz="3000" b="1" u="sng" dirty="0" smtClean="0">
                <a:solidFill>
                  <a:srgbClr val="FF0000"/>
                </a:solidFill>
              </a:rPr>
              <a:t>beliefs: the </a:t>
            </a:r>
            <a:r>
              <a:rPr lang="en-US" sz="3000" b="1" u="sng" dirty="0" smtClean="0">
                <a:solidFill>
                  <a:srgbClr val="FF0000"/>
                </a:solidFill>
              </a:rPr>
              <a:t>health care worker should allow for privacy </a:t>
            </a:r>
            <a:r>
              <a:rPr lang="en-US" sz="3000" b="1" u="sng" dirty="0" smtClean="0">
                <a:solidFill>
                  <a:srgbClr val="FF0000"/>
                </a:solidFill>
              </a:rPr>
              <a:t>during </a:t>
            </a:r>
            <a:r>
              <a:rPr lang="en-US" sz="3000" b="1" u="sng" dirty="0" smtClean="0">
                <a:solidFill>
                  <a:srgbClr val="FF0000"/>
                </a:solidFill>
              </a:rPr>
              <a:t>clergy visits.</a:t>
            </a:r>
          </a:p>
          <a:p>
            <a:endParaRPr lang="en-US" sz="2600" u="sng" dirty="0"/>
          </a:p>
        </p:txBody>
      </p:sp>
      <p:pic>
        <p:nvPicPr>
          <p:cNvPr id="4" name="Picture 3"/>
          <p:cNvPicPr>
            <a:picLocks noChangeAspect="1"/>
          </p:cNvPicPr>
          <p:nvPr/>
        </p:nvPicPr>
        <p:blipFill>
          <a:blip r:embed="rId2"/>
          <a:stretch>
            <a:fillRect/>
          </a:stretch>
        </p:blipFill>
        <p:spPr>
          <a:xfrm>
            <a:off x="4544123" y="4318000"/>
            <a:ext cx="2641600" cy="2540000"/>
          </a:xfrm>
          <a:prstGeom prst="rect">
            <a:avLst/>
          </a:prstGeom>
        </p:spPr>
      </p:pic>
    </p:spTree>
    <p:extLst>
      <p:ext uri="{BB962C8B-B14F-4D97-AF65-F5344CB8AC3E}">
        <p14:creationId xmlns:p14="http://schemas.microsoft.com/office/powerpoint/2010/main" val="115209153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Healthcare Beliefs</a:t>
            </a:r>
            <a:endParaRPr lang="en-US" u="sng" dirty="0"/>
          </a:p>
        </p:txBody>
      </p:sp>
      <p:sp>
        <p:nvSpPr>
          <p:cNvPr id="3" name="Content Placeholder 2"/>
          <p:cNvSpPr>
            <a:spLocks noGrp="1"/>
          </p:cNvSpPr>
          <p:nvPr>
            <p:ph idx="1"/>
          </p:nvPr>
        </p:nvSpPr>
        <p:spPr>
          <a:xfrm>
            <a:off x="571500" y="1702723"/>
            <a:ext cx="8001000" cy="1216979"/>
          </a:xfrm>
        </p:spPr>
        <p:txBody>
          <a:bodyPr>
            <a:normAutofit/>
          </a:bodyPr>
          <a:lstStyle/>
          <a:p>
            <a:pPr marL="0" indent="0">
              <a:buNone/>
            </a:pPr>
            <a:r>
              <a:rPr lang="en-US" sz="2600" b="1" u="sng" dirty="0" smtClean="0">
                <a:solidFill>
                  <a:srgbClr val="FF0000"/>
                </a:solidFill>
              </a:rPr>
              <a:t>*Atheist</a:t>
            </a:r>
            <a:r>
              <a:rPr lang="en-US" sz="2600" b="1" u="sng" dirty="0">
                <a:solidFill>
                  <a:srgbClr val="FF0000"/>
                </a:solidFill>
              </a:rPr>
              <a:t> </a:t>
            </a:r>
            <a:r>
              <a:rPr lang="en-US" sz="2600" b="1" u="sng" dirty="0" smtClean="0">
                <a:solidFill>
                  <a:srgbClr val="FF0000"/>
                </a:solidFill>
              </a:rPr>
              <a:t>is: non-believer; does not believe in any deity/God or religion.</a:t>
            </a:r>
            <a:endParaRPr lang="en-US" sz="2600" b="1" u="sng" dirty="0">
              <a:solidFill>
                <a:srgbClr val="FF0000"/>
              </a:solidFill>
            </a:endParaRPr>
          </a:p>
        </p:txBody>
      </p:sp>
      <p:pic>
        <p:nvPicPr>
          <p:cNvPr id="4" name="Picture 3"/>
          <p:cNvPicPr>
            <a:picLocks noChangeAspect="1"/>
          </p:cNvPicPr>
          <p:nvPr/>
        </p:nvPicPr>
        <p:blipFill>
          <a:blip r:embed="rId2"/>
          <a:stretch>
            <a:fillRect/>
          </a:stretch>
        </p:blipFill>
        <p:spPr>
          <a:xfrm>
            <a:off x="2505911" y="2847742"/>
            <a:ext cx="4438168" cy="3832457"/>
          </a:xfrm>
          <a:prstGeom prst="rect">
            <a:avLst/>
          </a:prstGeom>
        </p:spPr>
      </p:pic>
    </p:spTree>
    <p:extLst>
      <p:ext uri="{BB962C8B-B14F-4D97-AF65-F5344CB8AC3E}">
        <p14:creationId xmlns:p14="http://schemas.microsoft.com/office/powerpoint/2010/main" val="115209153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Healthcare Beliefs</a:t>
            </a:r>
            <a:endParaRPr lang="en-US" u="sng" dirty="0"/>
          </a:p>
        </p:txBody>
      </p:sp>
      <p:sp>
        <p:nvSpPr>
          <p:cNvPr id="3" name="Content Placeholder 2"/>
          <p:cNvSpPr>
            <a:spLocks noGrp="1"/>
          </p:cNvSpPr>
          <p:nvPr>
            <p:ph idx="1"/>
          </p:nvPr>
        </p:nvSpPr>
        <p:spPr>
          <a:xfrm>
            <a:off x="571500" y="1702723"/>
            <a:ext cx="8001000" cy="1530393"/>
          </a:xfrm>
        </p:spPr>
        <p:txBody>
          <a:bodyPr>
            <a:normAutofit/>
          </a:bodyPr>
          <a:lstStyle/>
          <a:p>
            <a:pPr marL="0" indent="0">
              <a:buNone/>
            </a:pPr>
            <a:r>
              <a:rPr lang="en-US" sz="2600" b="1" u="sng" dirty="0" smtClean="0">
                <a:solidFill>
                  <a:srgbClr val="FF0000"/>
                </a:solidFill>
              </a:rPr>
              <a:t>*Agnostics: believe that the existence of God cannot be proved or disproved; doesn’t have any religious practices.</a:t>
            </a:r>
            <a:endParaRPr lang="en-US" sz="2600" b="1" u="sng" dirty="0">
              <a:solidFill>
                <a:srgbClr val="FF0000"/>
              </a:solidFill>
            </a:endParaRPr>
          </a:p>
        </p:txBody>
      </p:sp>
      <p:pic>
        <p:nvPicPr>
          <p:cNvPr id="4" name="Picture 3"/>
          <p:cNvPicPr>
            <a:picLocks noChangeAspect="1"/>
          </p:cNvPicPr>
          <p:nvPr/>
        </p:nvPicPr>
        <p:blipFill>
          <a:blip r:embed="rId2"/>
          <a:stretch>
            <a:fillRect/>
          </a:stretch>
        </p:blipFill>
        <p:spPr>
          <a:xfrm>
            <a:off x="3759572" y="3422650"/>
            <a:ext cx="3492500" cy="2324100"/>
          </a:xfrm>
          <a:prstGeom prst="rect">
            <a:avLst/>
          </a:prstGeom>
        </p:spPr>
      </p:pic>
    </p:spTree>
    <p:extLst>
      <p:ext uri="{BB962C8B-B14F-4D97-AF65-F5344CB8AC3E}">
        <p14:creationId xmlns:p14="http://schemas.microsoft.com/office/powerpoint/2010/main" val="115209153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Healthcare Beliefs</a:t>
            </a:r>
            <a:endParaRPr lang="en-US" u="sng" dirty="0"/>
          </a:p>
        </p:txBody>
      </p:sp>
      <p:sp>
        <p:nvSpPr>
          <p:cNvPr id="3" name="Content Placeholder 2"/>
          <p:cNvSpPr>
            <a:spLocks noGrp="1"/>
          </p:cNvSpPr>
          <p:nvPr>
            <p:ph idx="1"/>
          </p:nvPr>
        </p:nvSpPr>
        <p:spPr>
          <a:xfrm>
            <a:off x="571500" y="1702723"/>
            <a:ext cx="8001000" cy="3295410"/>
          </a:xfrm>
        </p:spPr>
        <p:txBody>
          <a:bodyPr>
            <a:normAutofit/>
          </a:bodyPr>
          <a:lstStyle/>
          <a:p>
            <a:pPr marL="0" indent="0">
              <a:buNone/>
            </a:pPr>
            <a:r>
              <a:rPr lang="en-US" sz="2600" b="1" u="sng" dirty="0" smtClean="0">
                <a:solidFill>
                  <a:srgbClr val="FF0000"/>
                </a:solidFill>
              </a:rPr>
              <a:t>*In order to fulfill spiritual and religious </a:t>
            </a:r>
            <a:r>
              <a:rPr lang="en-US" sz="2600" b="1" u="sng" dirty="0" smtClean="0">
                <a:solidFill>
                  <a:srgbClr val="FF0000"/>
                </a:solidFill>
              </a:rPr>
              <a:t>needs: </a:t>
            </a:r>
            <a:r>
              <a:rPr lang="en-US" sz="2600" b="1" u="sng" dirty="0" smtClean="0">
                <a:solidFill>
                  <a:srgbClr val="FF0000"/>
                </a:solidFill>
              </a:rPr>
              <a:t>the health care worker must ask the patient questions and determine their personal beliefs.</a:t>
            </a:r>
          </a:p>
          <a:p>
            <a:pPr lvl="1"/>
            <a:r>
              <a:rPr lang="en-US" sz="2600" b="1" u="sng" dirty="0" smtClean="0">
                <a:solidFill>
                  <a:srgbClr val="FF0000"/>
                </a:solidFill>
              </a:rPr>
              <a:t>*Ex.: Joe’s new patient tells him that he is Hindu.  Joe should ask him if there is anything he should know about his spiritual needs in order to provide him the best of care.</a:t>
            </a:r>
            <a:endParaRPr lang="en-US" sz="2600" b="1" u="sng" dirty="0">
              <a:solidFill>
                <a:srgbClr val="FF0000"/>
              </a:solidFill>
            </a:endParaRPr>
          </a:p>
        </p:txBody>
      </p:sp>
      <p:pic>
        <p:nvPicPr>
          <p:cNvPr id="4" name="Picture 3"/>
          <p:cNvPicPr>
            <a:picLocks noChangeAspect="1"/>
          </p:cNvPicPr>
          <p:nvPr/>
        </p:nvPicPr>
        <p:blipFill>
          <a:blip r:embed="rId2"/>
          <a:stretch>
            <a:fillRect/>
          </a:stretch>
        </p:blipFill>
        <p:spPr>
          <a:xfrm>
            <a:off x="3484246" y="4861225"/>
            <a:ext cx="2530852" cy="1808474"/>
          </a:xfrm>
          <a:prstGeom prst="rect">
            <a:avLst/>
          </a:prstGeom>
        </p:spPr>
      </p:pic>
    </p:spTree>
    <p:extLst>
      <p:ext uri="{BB962C8B-B14F-4D97-AF65-F5344CB8AC3E}">
        <p14:creationId xmlns:p14="http://schemas.microsoft.com/office/powerpoint/2010/main" val="115209153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Healthcare Beliefs</a:t>
            </a:r>
            <a:endParaRPr lang="en-US" u="sng" dirty="0"/>
          </a:p>
        </p:txBody>
      </p:sp>
      <p:sp>
        <p:nvSpPr>
          <p:cNvPr id="3" name="Content Placeholder 2"/>
          <p:cNvSpPr>
            <a:spLocks noGrp="1"/>
          </p:cNvSpPr>
          <p:nvPr>
            <p:ph idx="1"/>
          </p:nvPr>
        </p:nvSpPr>
        <p:spPr>
          <a:xfrm>
            <a:off x="571500" y="1702724"/>
            <a:ext cx="8001000" cy="1678852"/>
          </a:xfrm>
        </p:spPr>
        <p:txBody>
          <a:bodyPr>
            <a:normAutofit/>
          </a:bodyPr>
          <a:lstStyle/>
          <a:p>
            <a:r>
              <a:rPr lang="en-US" sz="2600" dirty="0" smtClean="0"/>
              <a:t>The health care worker must allow patients to express their beliefs, practice rituals, or follow a special diet as long as it will not cause any harm.</a:t>
            </a:r>
            <a:endParaRPr lang="en-US" sz="2600" dirty="0"/>
          </a:p>
        </p:txBody>
      </p:sp>
      <p:pic>
        <p:nvPicPr>
          <p:cNvPr id="4" name="Picture 3"/>
          <p:cNvPicPr>
            <a:picLocks noChangeAspect="1"/>
          </p:cNvPicPr>
          <p:nvPr/>
        </p:nvPicPr>
        <p:blipFill>
          <a:blip r:embed="rId2"/>
          <a:stretch>
            <a:fillRect/>
          </a:stretch>
        </p:blipFill>
        <p:spPr>
          <a:xfrm>
            <a:off x="3231069" y="3171212"/>
            <a:ext cx="2286000" cy="3352800"/>
          </a:xfrm>
          <a:prstGeom prst="rect">
            <a:avLst/>
          </a:prstGeom>
        </p:spPr>
      </p:pic>
    </p:spTree>
    <p:extLst>
      <p:ext uri="{BB962C8B-B14F-4D97-AF65-F5344CB8AC3E}">
        <p14:creationId xmlns:p14="http://schemas.microsoft.com/office/powerpoint/2010/main" val="115209153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u="sng" dirty="0"/>
              <a:t>Respect Cultural Diversity</a:t>
            </a:r>
            <a:endParaRPr lang="en-US" dirty="0"/>
          </a:p>
        </p:txBody>
      </p:sp>
      <p:pic>
        <p:nvPicPr>
          <p:cNvPr id="5" name="Picture 4"/>
          <p:cNvPicPr>
            <a:picLocks noChangeAspect="1"/>
          </p:cNvPicPr>
          <p:nvPr/>
        </p:nvPicPr>
        <p:blipFill>
          <a:blip r:embed="rId2"/>
          <a:stretch>
            <a:fillRect/>
          </a:stretch>
        </p:blipFill>
        <p:spPr>
          <a:xfrm>
            <a:off x="2887577" y="3209123"/>
            <a:ext cx="3463685" cy="3351953"/>
          </a:xfrm>
          <a:prstGeom prst="rect">
            <a:avLst/>
          </a:prstGeom>
        </p:spPr>
      </p:pic>
      <p:sp>
        <p:nvSpPr>
          <p:cNvPr id="6" name="TextBox 5"/>
          <p:cNvSpPr txBox="1"/>
          <p:nvPr/>
        </p:nvSpPr>
        <p:spPr>
          <a:xfrm>
            <a:off x="571500" y="1623994"/>
            <a:ext cx="8001000" cy="1384995"/>
          </a:xfrm>
          <a:prstGeom prst="rect">
            <a:avLst/>
          </a:prstGeom>
          <a:noFill/>
        </p:spPr>
        <p:txBody>
          <a:bodyPr wrap="square" rtlCol="0">
            <a:spAutoFit/>
          </a:bodyPr>
          <a:lstStyle/>
          <a:p>
            <a:pPr algn="ctr"/>
            <a:r>
              <a:rPr lang="en-US" sz="2800" b="1" u="sng" dirty="0" smtClean="0">
                <a:solidFill>
                  <a:srgbClr val="FF0000"/>
                </a:solidFill>
              </a:rPr>
              <a:t>*In the United States today:  cultural differences are more appreciated and respected than in the past.</a:t>
            </a:r>
            <a:endParaRPr lang="en-US" sz="2800" b="1" u="sng" dirty="0">
              <a:solidFill>
                <a:srgbClr val="FF0000"/>
              </a:solidFill>
            </a:endParaRPr>
          </a:p>
        </p:txBody>
      </p:sp>
    </p:spTree>
    <p:extLst>
      <p:ext uri="{BB962C8B-B14F-4D97-AF65-F5344CB8AC3E}">
        <p14:creationId xmlns:p14="http://schemas.microsoft.com/office/powerpoint/2010/main" val="36627127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Respect Cultural Diversity</a:t>
            </a:r>
            <a:endParaRPr lang="en-US" u="sng" dirty="0"/>
          </a:p>
        </p:txBody>
      </p:sp>
      <p:sp>
        <p:nvSpPr>
          <p:cNvPr id="3" name="Content Placeholder 2"/>
          <p:cNvSpPr>
            <a:spLocks noGrp="1"/>
          </p:cNvSpPr>
          <p:nvPr>
            <p:ph idx="1"/>
          </p:nvPr>
        </p:nvSpPr>
        <p:spPr>
          <a:xfrm>
            <a:off x="296897" y="1702723"/>
            <a:ext cx="8609997" cy="4845987"/>
          </a:xfrm>
        </p:spPr>
        <p:txBody>
          <a:bodyPr>
            <a:normAutofit/>
          </a:bodyPr>
          <a:lstStyle/>
          <a:p>
            <a:pPr lvl="1"/>
            <a:r>
              <a:rPr lang="en-US" sz="2800" dirty="0" smtClean="0"/>
              <a:t>In the United States today, the healthcare worker appreciates &amp; respects cultural differences by:</a:t>
            </a:r>
          </a:p>
          <a:p>
            <a:pPr lvl="2"/>
            <a:r>
              <a:rPr lang="en-US" sz="2800" dirty="0" smtClean="0"/>
              <a:t>Being a willing listener.</a:t>
            </a:r>
          </a:p>
          <a:p>
            <a:pPr lvl="2"/>
            <a:r>
              <a:rPr lang="en-US" sz="2800" dirty="0" smtClean="0"/>
              <a:t>Supporting spiritual and religious practices.</a:t>
            </a:r>
          </a:p>
          <a:p>
            <a:pPr lvl="2"/>
            <a:r>
              <a:rPr lang="en-US" sz="2800" dirty="0" smtClean="0"/>
              <a:t>Respecting symbols and books.</a:t>
            </a:r>
          </a:p>
          <a:p>
            <a:pPr lvl="2"/>
            <a:r>
              <a:rPr lang="en-US" sz="2800" dirty="0" smtClean="0"/>
              <a:t>Providing privacy during clergy visits.</a:t>
            </a:r>
          </a:p>
          <a:p>
            <a:pPr lvl="2"/>
            <a:r>
              <a:rPr lang="en-US" sz="2800" dirty="0" smtClean="0"/>
              <a:t>Refraining from imposing their beliefs on the patient.</a:t>
            </a:r>
          </a:p>
          <a:p>
            <a:endParaRPr lang="en-US" sz="2800" dirty="0"/>
          </a:p>
        </p:txBody>
      </p:sp>
    </p:spTree>
    <p:extLst>
      <p:ext uri="{BB962C8B-B14F-4D97-AF65-F5344CB8AC3E}">
        <p14:creationId xmlns:p14="http://schemas.microsoft.com/office/powerpoint/2010/main" val="115209153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97000" y="1028700"/>
            <a:ext cx="6350000" cy="4787900"/>
          </a:xfrm>
          <a:prstGeom prst="rect">
            <a:avLst/>
          </a:prstGeom>
        </p:spPr>
      </p:pic>
    </p:spTree>
    <p:extLst>
      <p:ext uri="{BB962C8B-B14F-4D97-AF65-F5344CB8AC3E}">
        <p14:creationId xmlns:p14="http://schemas.microsoft.com/office/powerpoint/2010/main" val="1407657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Cultural Diversity</a:t>
            </a:r>
            <a:endParaRPr lang="en-US" u="sng" dirty="0"/>
          </a:p>
        </p:txBody>
      </p:sp>
      <p:sp>
        <p:nvSpPr>
          <p:cNvPr id="3" name="Content Placeholder 2"/>
          <p:cNvSpPr>
            <a:spLocks noGrp="1"/>
          </p:cNvSpPr>
          <p:nvPr>
            <p:ph idx="1"/>
          </p:nvPr>
        </p:nvSpPr>
        <p:spPr>
          <a:xfrm>
            <a:off x="571500" y="1772508"/>
            <a:ext cx="8001000" cy="1085984"/>
          </a:xfrm>
        </p:spPr>
        <p:txBody>
          <a:bodyPr>
            <a:noAutofit/>
          </a:bodyPr>
          <a:lstStyle/>
          <a:p>
            <a:r>
              <a:rPr lang="en-US" sz="2800" dirty="0" smtClean="0"/>
              <a:t>What influences each person’s uniqueness?</a:t>
            </a:r>
          </a:p>
          <a:p>
            <a:pPr lvl="1"/>
            <a:r>
              <a:rPr lang="en-US" sz="2800" dirty="0" smtClean="0"/>
              <a:t>Religious beliefs</a:t>
            </a:r>
          </a:p>
        </p:txBody>
      </p:sp>
      <p:pic>
        <p:nvPicPr>
          <p:cNvPr id="4" name="Picture 3"/>
          <p:cNvPicPr>
            <a:picLocks noChangeAspect="1"/>
          </p:cNvPicPr>
          <p:nvPr/>
        </p:nvPicPr>
        <p:blipFill>
          <a:blip r:embed="rId2"/>
          <a:stretch>
            <a:fillRect/>
          </a:stretch>
        </p:blipFill>
        <p:spPr>
          <a:xfrm>
            <a:off x="571500" y="3098399"/>
            <a:ext cx="3431423" cy="2614352"/>
          </a:xfrm>
          <a:prstGeom prst="rect">
            <a:avLst/>
          </a:prstGeom>
        </p:spPr>
      </p:pic>
      <p:pic>
        <p:nvPicPr>
          <p:cNvPr id="5" name="Picture 4"/>
          <p:cNvPicPr>
            <a:picLocks noChangeAspect="1"/>
          </p:cNvPicPr>
          <p:nvPr/>
        </p:nvPicPr>
        <p:blipFill>
          <a:blip r:embed="rId3"/>
          <a:stretch>
            <a:fillRect/>
          </a:stretch>
        </p:blipFill>
        <p:spPr>
          <a:xfrm>
            <a:off x="4378743" y="2398578"/>
            <a:ext cx="3098800" cy="1727200"/>
          </a:xfrm>
          <a:prstGeom prst="rect">
            <a:avLst/>
          </a:prstGeom>
        </p:spPr>
      </p:pic>
      <p:pic>
        <p:nvPicPr>
          <p:cNvPr id="7" name="Picture 6"/>
          <p:cNvPicPr>
            <a:picLocks noChangeAspect="1"/>
          </p:cNvPicPr>
          <p:nvPr/>
        </p:nvPicPr>
        <p:blipFill>
          <a:blip r:embed="rId4"/>
          <a:stretch>
            <a:fillRect/>
          </a:stretch>
        </p:blipFill>
        <p:spPr>
          <a:xfrm>
            <a:off x="5071472" y="4200000"/>
            <a:ext cx="3048000" cy="2222500"/>
          </a:xfrm>
          <a:prstGeom prst="rect">
            <a:avLst/>
          </a:prstGeom>
        </p:spPr>
      </p:pic>
    </p:spTree>
    <p:extLst>
      <p:ext uri="{BB962C8B-B14F-4D97-AF65-F5344CB8AC3E}">
        <p14:creationId xmlns:p14="http://schemas.microsoft.com/office/powerpoint/2010/main" val="3809156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Cultural Diversity</a:t>
            </a:r>
            <a:endParaRPr lang="en-US" u="sng" dirty="0"/>
          </a:p>
        </p:txBody>
      </p:sp>
      <p:sp>
        <p:nvSpPr>
          <p:cNvPr id="3" name="Content Placeholder 2"/>
          <p:cNvSpPr>
            <a:spLocks noGrp="1"/>
          </p:cNvSpPr>
          <p:nvPr>
            <p:ph idx="1"/>
          </p:nvPr>
        </p:nvSpPr>
        <p:spPr>
          <a:xfrm>
            <a:off x="571500" y="1772507"/>
            <a:ext cx="8001000" cy="4801123"/>
          </a:xfrm>
        </p:spPr>
        <p:txBody>
          <a:bodyPr>
            <a:normAutofit/>
          </a:bodyPr>
          <a:lstStyle/>
          <a:p>
            <a:r>
              <a:rPr lang="en-US" sz="2800" dirty="0" smtClean="0"/>
              <a:t>What influences each person’s uniqueness?</a:t>
            </a:r>
          </a:p>
          <a:p>
            <a:pPr lvl="1"/>
            <a:r>
              <a:rPr lang="en-US" sz="2600" dirty="0" smtClean="0"/>
              <a:t>Education</a:t>
            </a:r>
            <a:endParaRPr lang="en-US" sz="2600" dirty="0"/>
          </a:p>
        </p:txBody>
      </p:sp>
      <p:pic>
        <p:nvPicPr>
          <p:cNvPr id="4" name="Picture 3"/>
          <p:cNvPicPr>
            <a:picLocks noChangeAspect="1"/>
          </p:cNvPicPr>
          <p:nvPr/>
        </p:nvPicPr>
        <p:blipFill>
          <a:blip r:embed="rId2"/>
          <a:stretch>
            <a:fillRect/>
          </a:stretch>
        </p:blipFill>
        <p:spPr>
          <a:xfrm>
            <a:off x="795434" y="3170547"/>
            <a:ext cx="7605464" cy="3403083"/>
          </a:xfrm>
          <a:prstGeom prst="rect">
            <a:avLst/>
          </a:prstGeom>
        </p:spPr>
      </p:pic>
    </p:spTree>
    <p:extLst>
      <p:ext uri="{BB962C8B-B14F-4D97-AF65-F5344CB8AC3E}">
        <p14:creationId xmlns:p14="http://schemas.microsoft.com/office/powerpoint/2010/main" val="3809156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Cultural Diversity</a:t>
            </a:r>
            <a:endParaRPr lang="en-US" u="sng" dirty="0"/>
          </a:p>
        </p:txBody>
      </p:sp>
      <p:sp>
        <p:nvSpPr>
          <p:cNvPr id="3" name="Content Placeholder 2"/>
          <p:cNvSpPr>
            <a:spLocks noGrp="1"/>
          </p:cNvSpPr>
          <p:nvPr>
            <p:ph idx="1"/>
          </p:nvPr>
        </p:nvSpPr>
        <p:spPr>
          <a:xfrm>
            <a:off x="571500" y="1772507"/>
            <a:ext cx="8001000" cy="4801123"/>
          </a:xfrm>
        </p:spPr>
        <p:txBody>
          <a:bodyPr>
            <a:normAutofit/>
          </a:bodyPr>
          <a:lstStyle/>
          <a:p>
            <a:r>
              <a:rPr lang="en-US" sz="2800" dirty="0" smtClean="0"/>
              <a:t>What influences each person’s uniqueness?</a:t>
            </a:r>
          </a:p>
          <a:p>
            <a:pPr lvl="1"/>
            <a:r>
              <a:rPr lang="en-US" sz="2600" dirty="0" smtClean="0"/>
              <a:t>Occupation</a:t>
            </a:r>
            <a:endParaRPr lang="en-US" sz="2600" dirty="0"/>
          </a:p>
        </p:txBody>
      </p:sp>
      <p:pic>
        <p:nvPicPr>
          <p:cNvPr id="4" name="Picture 3"/>
          <p:cNvPicPr>
            <a:picLocks noChangeAspect="1"/>
          </p:cNvPicPr>
          <p:nvPr/>
        </p:nvPicPr>
        <p:blipFill>
          <a:blip r:embed="rId2"/>
          <a:stretch>
            <a:fillRect/>
          </a:stretch>
        </p:blipFill>
        <p:spPr>
          <a:xfrm>
            <a:off x="799577" y="3419405"/>
            <a:ext cx="7479869" cy="2512214"/>
          </a:xfrm>
          <a:prstGeom prst="rect">
            <a:avLst/>
          </a:prstGeom>
        </p:spPr>
      </p:pic>
    </p:spTree>
    <p:extLst>
      <p:ext uri="{BB962C8B-B14F-4D97-AF65-F5344CB8AC3E}">
        <p14:creationId xmlns:p14="http://schemas.microsoft.com/office/powerpoint/2010/main" val="38091566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avelogue">
  <a:themeElements>
    <a:clrScheme name="Travelogue">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Travelogue">
      <a:majorFont>
        <a:latin typeface="Calisto MT"/>
        <a:ea typeface=""/>
        <a:cs typeface=""/>
        <a:font script="Jpan" typeface="ＭＳ 明朝"/>
      </a:majorFont>
      <a:minorFont>
        <a:latin typeface="Calisto MT"/>
        <a:ea typeface=""/>
        <a:cs typeface=""/>
        <a:font script="Jpan" typeface="ＭＳ 明朝"/>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939</TotalTime>
  <Words>2419</Words>
  <Application>Microsoft Macintosh PowerPoint</Application>
  <PresentationFormat>On-screen Show (4:3)</PresentationFormat>
  <Paragraphs>213</Paragraphs>
  <Slides>69</Slides>
  <Notes>2</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Travelogue</vt:lpstr>
      <vt:lpstr>Cultural Diversity</vt:lpstr>
      <vt:lpstr>Cultural Diversity</vt:lpstr>
      <vt:lpstr>Cultural Diversity</vt:lpstr>
      <vt:lpstr>Cultural Diversity</vt:lpstr>
      <vt:lpstr>Cultural Diversity</vt:lpstr>
      <vt:lpstr>Cultural Diversity</vt:lpstr>
      <vt:lpstr>Cultural Diversity</vt:lpstr>
      <vt:lpstr>Cultural Diversity</vt:lpstr>
      <vt:lpstr>Cultural Diversity</vt:lpstr>
      <vt:lpstr>Culture</vt:lpstr>
      <vt:lpstr>Culture</vt:lpstr>
      <vt:lpstr>Culture</vt:lpstr>
      <vt:lpstr>Culture</vt:lpstr>
      <vt:lpstr>Culture</vt:lpstr>
      <vt:lpstr>Ethnicity</vt:lpstr>
      <vt:lpstr>Ethnicity</vt:lpstr>
      <vt:lpstr>Ethnicity</vt:lpstr>
      <vt:lpstr>Race</vt:lpstr>
      <vt:lpstr>Examples of Race</vt:lpstr>
      <vt:lpstr>Cultural Diversity</vt:lpstr>
      <vt:lpstr>Cultural Assimilation</vt:lpstr>
      <vt:lpstr>Acculturation</vt:lpstr>
      <vt:lpstr>Cultural Sensitivity</vt:lpstr>
      <vt:lpstr>Cultural Behaviors</vt:lpstr>
      <vt:lpstr>Cultural Behaviors</vt:lpstr>
      <vt:lpstr>Cultural Behaviors</vt:lpstr>
      <vt:lpstr>Cultural Behaviors</vt:lpstr>
      <vt:lpstr>Cultural Behaviors</vt:lpstr>
      <vt:lpstr>Cultural Behaviors</vt:lpstr>
      <vt:lpstr>Family Organization</vt:lpstr>
      <vt:lpstr>Family Organization</vt:lpstr>
      <vt:lpstr>Family Organization</vt:lpstr>
      <vt:lpstr>Family Organization</vt:lpstr>
      <vt:lpstr>Language</vt:lpstr>
      <vt:lpstr>Language</vt:lpstr>
      <vt:lpstr>Family Organization</vt:lpstr>
      <vt:lpstr>Personal Space and Touch</vt:lpstr>
      <vt:lpstr>Personal Space and Touch</vt:lpstr>
      <vt:lpstr>Personal Space and Touch</vt:lpstr>
      <vt:lpstr>Personal Space and Touch</vt:lpstr>
      <vt:lpstr>Personal Space and Touch</vt:lpstr>
      <vt:lpstr>Personal Space and Touch</vt:lpstr>
      <vt:lpstr>Personal Space and Touch</vt:lpstr>
      <vt:lpstr>Personal Space and Touch</vt:lpstr>
      <vt:lpstr>Personal Space and Touch</vt:lpstr>
      <vt:lpstr>Personal Space and Touch</vt:lpstr>
      <vt:lpstr>Personal Space and Touch</vt:lpstr>
      <vt:lpstr>Personal Space and Touch</vt:lpstr>
      <vt:lpstr>Personal Space and Touch</vt:lpstr>
      <vt:lpstr>Personal Space and Touch</vt:lpstr>
      <vt:lpstr>Personal Space and Touch</vt:lpstr>
      <vt:lpstr>Healthcare Beliefs</vt:lpstr>
      <vt:lpstr>Healthcare Beliefs</vt:lpstr>
      <vt:lpstr>Healthcare Beliefs</vt:lpstr>
      <vt:lpstr>Healthcare Beliefs</vt:lpstr>
      <vt:lpstr>Healthcare Beliefs</vt:lpstr>
      <vt:lpstr>Healthcare Beliefs</vt:lpstr>
      <vt:lpstr>Spirituality &amp; Religion</vt:lpstr>
      <vt:lpstr>Healthcare Beliefs</vt:lpstr>
      <vt:lpstr>Healthcare Beliefs</vt:lpstr>
      <vt:lpstr>Healthcare Beliefs</vt:lpstr>
      <vt:lpstr>Healthcare Beliefs</vt:lpstr>
      <vt:lpstr>Healthcare Beliefs</vt:lpstr>
      <vt:lpstr>Healthcare Beliefs</vt:lpstr>
      <vt:lpstr>Healthcare Beliefs</vt:lpstr>
      <vt:lpstr>Healthcare Beliefs</vt:lpstr>
      <vt:lpstr>Respect Cultural Diversity</vt:lpstr>
      <vt:lpstr>Respect Cultural Diversity</vt:lpstr>
      <vt:lpstr>PowerPoint Presentation</vt:lpstr>
    </vt:vector>
  </TitlesOfParts>
  <Company>RSS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Diversity</dc:title>
  <dc:creator>Tech Dept</dc:creator>
  <cp:lastModifiedBy>Loaner Loaner</cp:lastModifiedBy>
  <cp:revision>69</cp:revision>
  <dcterms:created xsi:type="dcterms:W3CDTF">2014-04-29T20:47:12Z</dcterms:created>
  <dcterms:modified xsi:type="dcterms:W3CDTF">2015-01-07T15:50:00Z</dcterms:modified>
</cp:coreProperties>
</file>