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6" d="100"/>
          <a:sy n="66" d="100"/>
        </p:scale>
        <p:origin x="-3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9226E-A218-AE45-B774-D2B8D32166BD}" type="datetimeFigureOut">
              <a:rPr lang="en-US" smtClean="0"/>
              <a:t>9/15/14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4BB44-0B5F-DD41-B847-924F754E9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184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9226E-A218-AE45-B774-D2B8D32166BD}" type="datetimeFigureOut">
              <a:rPr lang="en-US" smtClean="0"/>
              <a:t>9/15/14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4BB44-0B5F-DD41-B847-924F754E9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64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9226E-A218-AE45-B774-D2B8D32166BD}" type="datetimeFigureOut">
              <a:rPr lang="en-US" smtClean="0"/>
              <a:t>9/15/14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4BB44-0B5F-DD41-B847-924F754E9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50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9226E-A218-AE45-B774-D2B8D32166BD}" type="datetimeFigureOut">
              <a:rPr lang="en-US" smtClean="0"/>
              <a:t>9/15/14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4BB44-0B5F-DD41-B847-924F754E9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283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9226E-A218-AE45-B774-D2B8D32166BD}" type="datetimeFigureOut">
              <a:rPr lang="en-US" smtClean="0"/>
              <a:t>9/15/14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4BB44-0B5F-DD41-B847-924F754E9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71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9226E-A218-AE45-B774-D2B8D32166BD}" type="datetimeFigureOut">
              <a:rPr lang="en-US" smtClean="0"/>
              <a:t>9/15/14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4BB44-0B5F-DD41-B847-924F754E9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539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9226E-A218-AE45-B774-D2B8D32166BD}" type="datetimeFigureOut">
              <a:rPr lang="en-US" smtClean="0"/>
              <a:t>9/15/14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4BB44-0B5F-DD41-B847-924F754E9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45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9226E-A218-AE45-B774-D2B8D32166BD}" type="datetimeFigureOut">
              <a:rPr lang="en-US" smtClean="0"/>
              <a:t>9/15/14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4BB44-0B5F-DD41-B847-924F754E9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0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9226E-A218-AE45-B774-D2B8D32166BD}" type="datetimeFigureOut">
              <a:rPr lang="en-US" smtClean="0"/>
              <a:t>9/15/14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4BB44-0B5F-DD41-B847-924F754E9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310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9226E-A218-AE45-B774-D2B8D32166BD}" type="datetimeFigureOut">
              <a:rPr lang="en-US" smtClean="0"/>
              <a:t>9/15/14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4BB44-0B5F-DD41-B847-924F754E9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847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9226E-A218-AE45-B774-D2B8D32166BD}" type="datetimeFigureOut">
              <a:rPr lang="en-US" smtClean="0"/>
              <a:t>9/15/14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4BB44-0B5F-DD41-B847-924F754E9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265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9226E-A218-AE45-B774-D2B8D32166BD}" type="datetimeFigureOut">
              <a:rPr lang="en-US" smtClean="0"/>
              <a:t>9/15/14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4BB44-0B5F-DD41-B847-924F754E9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001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History of Health Care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Health Team Relations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9207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*</a:t>
            </a:r>
            <a:r>
              <a:rPr lang="en-US" u="sng" dirty="0"/>
              <a:t>Egyptians</a:t>
            </a:r>
            <a:br>
              <a:rPr lang="en-US" u="sng" dirty="0"/>
            </a:br>
            <a:r>
              <a:rPr lang="en-US" sz="3000" dirty="0"/>
              <a:t>3000 B.C. – 300 B.C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smtClean="0"/>
              <a:t>Question for Discussion:</a:t>
            </a:r>
          </a:p>
          <a:p>
            <a:r>
              <a:rPr lang="en-US" sz="3000" dirty="0" smtClean="0"/>
              <a:t>What have you learned about Egyptians from your Mummy? </a:t>
            </a:r>
          </a:p>
          <a:p>
            <a:pPr marL="0" indent="0" algn="ctr">
              <a:buNone/>
            </a:pP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9066" y="3264429"/>
            <a:ext cx="2425700" cy="335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761" y="3759729"/>
            <a:ext cx="414130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57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0"/>
            <a:ext cx="7583488" cy="110066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*</a:t>
            </a:r>
            <a:r>
              <a:rPr lang="en-US" u="sng" dirty="0" smtClean="0"/>
              <a:t>Egyptians</a:t>
            </a:r>
            <a:br>
              <a:rPr lang="en-US" u="sng" dirty="0" smtClean="0"/>
            </a:br>
            <a:r>
              <a:rPr lang="en-US" sz="3000" dirty="0" smtClean="0"/>
              <a:t>3000 B.C. – 300 B.C.</a:t>
            </a:r>
            <a:br>
              <a:rPr lang="en-US" sz="3000" dirty="0" smtClean="0"/>
            </a:b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19831">
            <a:off x="7036776" y="4348271"/>
            <a:ext cx="1769058" cy="19776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14" y="252031"/>
            <a:ext cx="1388533" cy="23776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0947" y="2048933"/>
            <a:ext cx="6586537" cy="4250267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474747"/>
                </a:solidFill>
              </a:rPr>
              <a:t>First to keep accurate health records.</a:t>
            </a:r>
          </a:p>
          <a:p>
            <a:r>
              <a:rPr lang="en-US" sz="3000" dirty="0" smtClean="0">
                <a:solidFill>
                  <a:srgbClr val="474747"/>
                </a:solidFill>
              </a:rPr>
              <a:t>Wrote prescriptions on papyrus.</a:t>
            </a:r>
          </a:p>
          <a:p>
            <a:r>
              <a:rPr lang="en-US" sz="3000" dirty="0" smtClean="0">
                <a:solidFill>
                  <a:srgbClr val="474747"/>
                </a:solidFill>
              </a:rPr>
              <a:t>Physicians were priests.</a:t>
            </a:r>
          </a:p>
          <a:p>
            <a:r>
              <a:rPr lang="en-US" sz="30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Temples were used as places                              of worships, medical schools,                      and hospitals.</a:t>
            </a:r>
          </a:p>
          <a:p>
            <a:endParaRPr lang="en-US" sz="3000" dirty="0" smtClean="0">
              <a:solidFill>
                <a:srgbClr val="4747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51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*</a:t>
            </a:r>
            <a:r>
              <a:rPr lang="en-US" u="sng" dirty="0"/>
              <a:t>Egyptians</a:t>
            </a:r>
            <a:br>
              <a:rPr lang="en-US" u="sng" dirty="0"/>
            </a:br>
            <a:r>
              <a:rPr lang="en-US" sz="3000" dirty="0"/>
              <a:t>3000 B.C. – 300 B.C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3870676"/>
            <a:ext cx="4226986" cy="281799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988" y="1744134"/>
            <a:ext cx="7583488" cy="48260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Embalming led to increased understanding of anatomy and diseases.</a:t>
            </a:r>
          </a:p>
          <a:p>
            <a:r>
              <a:rPr lang="en-US" sz="3000" dirty="0" smtClean="0"/>
              <a:t>Gauze used to wrap bodies is much like the surgical gauze used today.</a:t>
            </a:r>
          </a:p>
          <a:p>
            <a:r>
              <a:rPr lang="en-US" sz="3000" dirty="0" smtClean="0"/>
              <a:t>Strong antiseptics                                             kept bodies from                                   decaying.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659148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*</a:t>
            </a:r>
            <a:r>
              <a:rPr lang="en-US" u="sng" dirty="0" smtClean="0"/>
              <a:t>Egyptians</a:t>
            </a:r>
            <a:br>
              <a:rPr lang="en-US" u="sng" dirty="0" smtClean="0"/>
            </a:br>
            <a:r>
              <a:rPr lang="en-US" sz="3000" dirty="0" smtClean="0"/>
              <a:t>3000 </a:t>
            </a:r>
            <a:r>
              <a:rPr lang="en-US" sz="3000" dirty="0"/>
              <a:t>B.C. – 300 B.C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987" y="1744135"/>
            <a:ext cx="7957345" cy="4521199"/>
          </a:xfrm>
        </p:spPr>
        <p:txBody>
          <a:bodyPr>
            <a:normAutofit/>
          </a:bodyPr>
          <a:lstStyle/>
          <a:p>
            <a:r>
              <a:rPr lang="en-US" sz="3000" dirty="0" smtClean="0"/>
              <a:t>Leeches were used for bloodletting (draining human blood).</a:t>
            </a:r>
          </a:p>
          <a:p>
            <a:r>
              <a:rPr lang="en-US" sz="3000" dirty="0" smtClean="0"/>
              <a:t>Doesn’t hurt because leech’s saliva had a natural anesthetic.</a:t>
            </a:r>
          </a:p>
          <a:p>
            <a:r>
              <a:rPr lang="en-US" sz="3000" dirty="0" smtClean="0"/>
              <a:t>Their saliva also has a blood                        thinner, a vasodilator, and an                       agent that prevents bacteria                              from infecting the wound.</a:t>
            </a:r>
            <a:endParaRPr lang="en-US" sz="3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733" y="3657599"/>
            <a:ext cx="2962009" cy="277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02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*</a:t>
            </a:r>
            <a:r>
              <a:rPr lang="en-US" u="sng" dirty="0"/>
              <a:t>Egyptians</a:t>
            </a:r>
            <a:br>
              <a:rPr lang="en-US" u="sng" dirty="0"/>
            </a:br>
            <a:r>
              <a:rPr lang="en-US" sz="3000" dirty="0"/>
              <a:t>3000 B.C. – 300 B.C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2" y="1828800"/>
            <a:ext cx="7958137" cy="42973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dirty="0"/>
              <a:t>Question for Discussion</a:t>
            </a:r>
            <a:r>
              <a:rPr lang="en-US" sz="2800" b="1" dirty="0"/>
              <a:t>:</a:t>
            </a:r>
          </a:p>
          <a:p>
            <a:r>
              <a:rPr lang="en-US" sz="3000" dirty="0" smtClean="0"/>
              <a:t>Why do you think the Egyptians used leeches, and what do you suspect was the result?</a:t>
            </a:r>
            <a:endParaRPr lang="en-US" sz="30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067" y="3937545"/>
            <a:ext cx="4191000" cy="278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345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smtClean="0"/>
              <a:t>*Ancient Chinese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000" dirty="0" smtClean="0"/>
              <a:t>1700 B.C.- 220 A.D.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7199" y="1574800"/>
            <a:ext cx="5655733" cy="50800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Religion prohibited dissection</a:t>
            </a:r>
          </a:p>
          <a:p>
            <a:r>
              <a:rPr lang="en-US" sz="3000" dirty="0" smtClean="0"/>
              <a:t>Believed you had to treat both the body and spirit.</a:t>
            </a:r>
          </a:p>
          <a:p>
            <a:r>
              <a:rPr lang="en-US" sz="3000" dirty="0" smtClean="0"/>
              <a:t>Recorded first know pharmacopoeia of medications derived from herbs</a:t>
            </a:r>
          </a:p>
          <a:p>
            <a:r>
              <a:rPr lang="en-US" sz="3000" dirty="0" smtClean="0"/>
              <a:t>Therapies included acupuncture.</a:t>
            </a:r>
            <a:endParaRPr lang="en-US" sz="3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66" y="2082801"/>
            <a:ext cx="26416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41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/>
              <a:t>*Ancient Chinese</a:t>
            </a:r>
            <a:r>
              <a:rPr lang="en-US" dirty="0"/>
              <a:t/>
            </a:r>
            <a:br>
              <a:rPr lang="en-US" dirty="0"/>
            </a:br>
            <a:r>
              <a:rPr lang="en-US" sz="3000" dirty="0"/>
              <a:t>1700 B.C.- 220 A.D.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4605867"/>
            <a:ext cx="7583488" cy="1845734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dirty="0"/>
              <a:t>Question for </a:t>
            </a:r>
            <a:r>
              <a:rPr lang="en-US" sz="3600" b="1" dirty="0" smtClean="0"/>
              <a:t>Discussion:</a:t>
            </a:r>
          </a:p>
          <a:p>
            <a:pPr algn="ctr"/>
            <a:r>
              <a:rPr lang="en-US" sz="3000" dirty="0" smtClean="0"/>
              <a:t>Do you think acupuncture works?                   Why or why not?</a:t>
            </a:r>
            <a:endParaRPr lang="en-US" sz="30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932" y="1765299"/>
            <a:ext cx="3841961" cy="241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9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smtClean="0"/>
              <a:t>*Ancient </a:t>
            </a:r>
            <a:r>
              <a:rPr lang="en-US" u="sng" dirty="0" err="1" smtClean="0"/>
              <a:t>greeks</a:t>
            </a:r>
            <a:r>
              <a:rPr lang="en-US" u="sng" dirty="0" smtClean="0"/>
              <a:t> </a:t>
            </a:r>
            <a:br>
              <a:rPr lang="en-US" u="sng" dirty="0" smtClean="0"/>
            </a:br>
            <a:r>
              <a:rPr lang="en-US" sz="3000" dirty="0" smtClean="0"/>
              <a:t>1200 B.C.-200 B.C.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884" y="1578632"/>
            <a:ext cx="8715901" cy="4136769"/>
          </a:xfrm>
        </p:spPr>
        <p:txBody>
          <a:bodyPr>
            <a:normAutofit/>
          </a:bodyPr>
          <a:lstStyle/>
          <a:p>
            <a:r>
              <a:rPr lang="en-US" sz="3000" u="sng" dirty="0" smtClean="0"/>
              <a:t>The first to study disease</a:t>
            </a:r>
            <a:r>
              <a:rPr lang="en-US" sz="3000" dirty="0" smtClean="0"/>
              <a:t>; observed the human body and the effects of disease; led to the development of modern medicine.</a:t>
            </a:r>
          </a:p>
          <a:p>
            <a:r>
              <a:rPr lang="en-US" sz="3000" dirty="0" smtClean="0"/>
              <a:t>Discovered that disease was caused by lack of sanitation.</a:t>
            </a:r>
          </a:p>
          <a:p>
            <a:r>
              <a:rPr lang="en-US" sz="3000" u="sng" dirty="0" smtClean="0"/>
              <a:t>Greeks began to believe that disease </a:t>
            </a:r>
            <a:r>
              <a:rPr lang="en-US" sz="3000" b="1" u="sng" dirty="0" smtClean="0"/>
              <a:t>was not </a:t>
            </a:r>
            <a:r>
              <a:rPr lang="en-US" sz="3000" u="sng" dirty="0" smtClean="0"/>
              <a:t>caused by supernatural forces.</a:t>
            </a:r>
          </a:p>
          <a:p>
            <a:pPr marL="0" indent="0">
              <a:buNone/>
            </a:pPr>
            <a:endParaRPr lang="en-US" sz="3000" u="sng" dirty="0" smtClean="0"/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405782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smtClean="0"/>
              <a:t>*Ancient </a:t>
            </a:r>
            <a:r>
              <a:rPr lang="en-US" u="sng" dirty="0" err="1" smtClean="0"/>
              <a:t>greeks</a:t>
            </a:r>
            <a:r>
              <a:rPr lang="en-US" u="sng" dirty="0" smtClean="0"/>
              <a:t> </a:t>
            </a:r>
            <a:br>
              <a:rPr lang="en-US" u="sng" dirty="0" smtClean="0"/>
            </a:br>
            <a:r>
              <a:rPr lang="en-US" sz="3000" dirty="0" smtClean="0"/>
              <a:t>1200 B.C.-200 B.C.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884" y="1346564"/>
            <a:ext cx="8715901" cy="1405296"/>
          </a:xfrm>
        </p:spPr>
        <p:txBody>
          <a:bodyPr>
            <a:normAutofit/>
          </a:bodyPr>
          <a:lstStyle/>
          <a:p>
            <a:r>
              <a:rPr lang="en-US" sz="2800" u="sng" dirty="0" smtClean="0">
                <a:solidFill>
                  <a:srgbClr val="333333"/>
                </a:solidFill>
              </a:rPr>
              <a:t>Hippocrates “The father of medicine”-studied the human body</a:t>
            </a:r>
            <a:r>
              <a:rPr lang="en-US" sz="2800" dirty="0" smtClean="0">
                <a:solidFill>
                  <a:srgbClr val="333333"/>
                </a:solidFill>
              </a:rPr>
              <a:t>; recorded signs and symptoms of disease; created standards for treating diseases.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972" y="2751860"/>
            <a:ext cx="89530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u="sng" dirty="0">
                <a:solidFill>
                  <a:schemeClr val="bg2"/>
                </a:solidFill>
              </a:rPr>
              <a:t>Hippocrates knew that stomach ache was not </a:t>
            </a:r>
            <a:r>
              <a:rPr lang="en-US" sz="2800" u="sng" dirty="0" smtClean="0">
                <a:solidFill>
                  <a:schemeClr val="bg2"/>
                </a:solidFill>
              </a:rPr>
              <a:t>caused by </a:t>
            </a:r>
            <a:r>
              <a:rPr lang="en-US" sz="2800" u="sng" dirty="0">
                <a:solidFill>
                  <a:schemeClr val="bg2"/>
                </a:solidFill>
              </a:rPr>
              <a:t>the God’s…it was caused by eating something bad.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268" y="3705967"/>
            <a:ext cx="5149440" cy="298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09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smtClean="0"/>
              <a:t>*Ancient </a:t>
            </a:r>
            <a:r>
              <a:rPr lang="en-US" u="sng" dirty="0" err="1" smtClean="0"/>
              <a:t>greeks</a:t>
            </a:r>
            <a:r>
              <a:rPr lang="en-US" u="sng" dirty="0" smtClean="0"/>
              <a:t> </a:t>
            </a:r>
            <a:br>
              <a:rPr lang="en-US" u="sng" dirty="0" smtClean="0"/>
            </a:br>
            <a:r>
              <a:rPr lang="en-US" sz="3000" dirty="0" smtClean="0"/>
              <a:t>1200 B.C.-200 B.C.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884" y="1578632"/>
            <a:ext cx="8715901" cy="4540888"/>
          </a:xfrm>
        </p:spPr>
        <p:txBody>
          <a:bodyPr>
            <a:normAutofit/>
          </a:bodyPr>
          <a:lstStyle/>
          <a:p>
            <a:r>
              <a:rPr lang="en-US" sz="3000" u="sng" dirty="0" smtClean="0"/>
              <a:t>Hippocrates </a:t>
            </a:r>
            <a:r>
              <a:rPr lang="en-US" sz="3000" u="sng" dirty="0"/>
              <a:t>wrote the Hippocratic Oath. The Hippocratic Oath laid the foundation for professional behavior of ALL physicians</a:t>
            </a:r>
            <a:r>
              <a:rPr lang="en-US" sz="3000" dirty="0"/>
              <a:t>. It is still used today.</a:t>
            </a:r>
          </a:p>
          <a:p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744" y="3213710"/>
            <a:ext cx="3721100" cy="345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590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smtClean="0"/>
              <a:t>*Primitive times </a:t>
            </a:r>
            <a:br>
              <a:rPr lang="en-US" u="sng" dirty="0" smtClean="0"/>
            </a:br>
            <a:r>
              <a:rPr lang="en-US" sz="3000" dirty="0" smtClean="0"/>
              <a:t>4000 B.C.-3000 B.C.</a:t>
            </a:r>
            <a:endParaRPr lang="en-US" sz="30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884" y="1578632"/>
            <a:ext cx="8715901" cy="1365665"/>
          </a:xfrm>
        </p:spPr>
        <p:txBody>
          <a:bodyPr>
            <a:normAutofit/>
          </a:bodyPr>
          <a:lstStyle/>
          <a:p>
            <a:r>
              <a:rPr lang="en-US" sz="3000" u="sng" dirty="0" smtClean="0"/>
              <a:t>Thought illness and disease was a punishment from the God’s.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829" y="2944297"/>
            <a:ext cx="6330092" cy="350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027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smtClean="0"/>
              <a:t>*Ancient </a:t>
            </a:r>
            <a:r>
              <a:rPr lang="en-US" u="sng" dirty="0" err="1" smtClean="0"/>
              <a:t>greeks</a:t>
            </a:r>
            <a:r>
              <a:rPr lang="en-US" u="sng" dirty="0" smtClean="0"/>
              <a:t> </a:t>
            </a:r>
            <a:br>
              <a:rPr lang="en-US" u="sng" dirty="0" smtClean="0"/>
            </a:br>
            <a:r>
              <a:rPr lang="en-US" sz="3000" dirty="0" smtClean="0"/>
              <a:t>1200 B.C.-200 B.C.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884" y="1558242"/>
            <a:ext cx="8715901" cy="511820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6400" b="1" dirty="0"/>
              <a:t>Hippocratic Oath (Modern version)</a:t>
            </a:r>
            <a:endParaRPr lang="en-US" sz="6400" dirty="0"/>
          </a:p>
          <a:p>
            <a:pPr marL="0" indent="0">
              <a:buNone/>
            </a:pPr>
            <a:r>
              <a:rPr lang="en-US" sz="6400" dirty="0"/>
              <a:t>I swear to fulfill, to the best of my ability and judgment, this covenant</a:t>
            </a:r>
            <a:r>
              <a:rPr lang="en-US" sz="6400" dirty="0" smtClean="0"/>
              <a:t>:</a:t>
            </a:r>
            <a:r>
              <a:rPr lang="en-US" sz="6400" dirty="0"/>
              <a:t/>
            </a:r>
            <a:br>
              <a:rPr lang="en-US" sz="6400" dirty="0"/>
            </a:br>
            <a:r>
              <a:rPr lang="en-US" sz="6400" dirty="0"/>
              <a:t>I will respect the hard-won scientific gains of those physicians in whose steps I walk, and gladly </a:t>
            </a:r>
            <a:r>
              <a:rPr lang="en-US" sz="6400" dirty="0" smtClean="0"/>
              <a:t>	share </a:t>
            </a:r>
            <a:r>
              <a:rPr lang="en-US" sz="6400" dirty="0"/>
              <a:t>such </a:t>
            </a:r>
            <a:r>
              <a:rPr lang="en-US" sz="6400" dirty="0" smtClean="0"/>
              <a:t>knowledge </a:t>
            </a:r>
            <a:r>
              <a:rPr lang="en-US" sz="6400" dirty="0"/>
              <a:t>as is mine with those who are to follow</a:t>
            </a:r>
            <a:r>
              <a:rPr lang="en-US" sz="6400" dirty="0" smtClean="0"/>
              <a:t>.</a:t>
            </a:r>
            <a:r>
              <a:rPr lang="en-US" sz="6400" dirty="0"/>
              <a:t/>
            </a:r>
            <a:br>
              <a:rPr lang="en-US" sz="6400" dirty="0"/>
            </a:br>
            <a:r>
              <a:rPr lang="en-US" sz="6400" dirty="0"/>
              <a:t>I will apply, for the benefit of the sick, all measures which are required, avoiding those twin traps of </a:t>
            </a:r>
            <a:r>
              <a:rPr lang="en-US" sz="6400" dirty="0" smtClean="0"/>
              <a:t>	overtreatment </a:t>
            </a:r>
            <a:r>
              <a:rPr lang="en-US" sz="6400" dirty="0"/>
              <a:t>and therapeutic nihilism</a:t>
            </a:r>
            <a:r>
              <a:rPr lang="en-US" sz="6400" dirty="0" smtClean="0"/>
              <a:t>.</a:t>
            </a:r>
            <a:r>
              <a:rPr lang="en-US" sz="6400" dirty="0"/>
              <a:t/>
            </a:r>
            <a:br>
              <a:rPr lang="en-US" sz="6400" dirty="0"/>
            </a:br>
            <a:r>
              <a:rPr lang="en-US" sz="6400" dirty="0"/>
              <a:t>I will remember that there is art to medicine as well as science, and that warmth, sympathy, and </a:t>
            </a:r>
            <a:r>
              <a:rPr lang="en-US" sz="6400" dirty="0" smtClean="0"/>
              <a:t>	understanding may </a:t>
            </a:r>
            <a:r>
              <a:rPr lang="en-US" sz="6400" dirty="0"/>
              <a:t>outweigh the surgeon's knife or the chemist's drug</a:t>
            </a:r>
            <a:r>
              <a:rPr lang="en-US" sz="6400" dirty="0" smtClean="0"/>
              <a:t>.</a:t>
            </a:r>
            <a:r>
              <a:rPr lang="en-US" sz="6400" dirty="0"/>
              <a:t/>
            </a:r>
            <a:br>
              <a:rPr lang="en-US" sz="6400" dirty="0"/>
            </a:br>
            <a:r>
              <a:rPr lang="en-US" sz="6400" dirty="0"/>
              <a:t>I will not be ashamed to say "I know not," nor will I fail to call in my colleagues when the skills of </a:t>
            </a:r>
            <a:r>
              <a:rPr lang="en-US" sz="6400" dirty="0" smtClean="0"/>
              <a:t>	another </a:t>
            </a:r>
            <a:r>
              <a:rPr lang="en-US" sz="6400" dirty="0"/>
              <a:t>are </a:t>
            </a:r>
            <a:r>
              <a:rPr lang="en-US" sz="6400" dirty="0" smtClean="0"/>
              <a:t>needed </a:t>
            </a:r>
            <a:r>
              <a:rPr lang="en-US" sz="6400" dirty="0"/>
              <a:t>for a patient's recovery</a:t>
            </a:r>
            <a:r>
              <a:rPr lang="en-US" sz="6400" dirty="0" smtClean="0"/>
              <a:t>.</a:t>
            </a:r>
            <a:r>
              <a:rPr lang="en-US" sz="6400" dirty="0"/>
              <a:t/>
            </a:r>
            <a:br>
              <a:rPr lang="en-US" sz="6400" dirty="0"/>
            </a:br>
            <a:r>
              <a:rPr lang="en-US" sz="6400" dirty="0"/>
              <a:t>I will respect the privacy of my patients, for their problems are not disclosed to me that the world </a:t>
            </a:r>
            <a:r>
              <a:rPr lang="en-US" sz="6400" dirty="0" smtClean="0"/>
              <a:t>	may </a:t>
            </a:r>
            <a:r>
              <a:rPr lang="en-US" sz="6400" dirty="0"/>
              <a:t>know. </a:t>
            </a:r>
            <a:r>
              <a:rPr lang="en-US" sz="6400" dirty="0" smtClean="0"/>
              <a:t>Most </a:t>
            </a:r>
            <a:r>
              <a:rPr lang="en-US" sz="6400" dirty="0"/>
              <a:t>especially must I tread with care in matters of life and death. If it is </a:t>
            </a:r>
            <a:r>
              <a:rPr lang="en-US" sz="6400" dirty="0" smtClean="0"/>
              <a:t>	given </a:t>
            </a:r>
            <a:r>
              <a:rPr lang="en-US" sz="6400" dirty="0"/>
              <a:t>me to save a life, all </a:t>
            </a:r>
            <a:r>
              <a:rPr lang="en-US" sz="6400" dirty="0" smtClean="0"/>
              <a:t>thanks</a:t>
            </a:r>
            <a:r>
              <a:rPr lang="en-US" sz="6400" dirty="0"/>
              <a:t>. But it may also be within my power to take a life; this </a:t>
            </a:r>
            <a:r>
              <a:rPr lang="en-US" sz="6400" dirty="0" smtClean="0"/>
              <a:t>	awesome </a:t>
            </a:r>
            <a:r>
              <a:rPr lang="en-US" sz="6400" dirty="0"/>
              <a:t>responsibility must be faced </a:t>
            </a:r>
            <a:r>
              <a:rPr lang="en-US" sz="6400" dirty="0" smtClean="0"/>
              <a:t>with </a:t>
            </a:r>
            <a:r>
              <a:rPr lang="en-US" sz="6400" dirty="0"/>
              <a:t>great humbleness and awareness of my own </a:t>
            </a:r>
            <a:r>
              <a:rPr lang="en-US" sz="6400" dirty="0" smtClean="0"/>
              <a:t>	frailty</a:t>
            </a:r>
            <a:r>
              <a:rPr lang="en-US" sz="6400" dirty="0"/>
              <a:t>. Above all, I must not play at God</a:t>
            </a:r>
            <a:r>
              <a:rPr lang="en-US" sz="6400" dirty="0" smtClean="0"/>
              <a:t>.</a:t>
            </a:r>
            <a:r>
              <a:rPr lang="en-US" sz="6400" dirty="0"/>
              <a:t/>
            </a:r>
            <a:br>
              <a:rPr lang="en-US" sz="6400" dirty="0"/>
            </a:br>
            <a:r>
              <a:rPr lang="en-US" sz="6400" dirty="0"/>
              <a:t>I will remember that I do not treat a fever chart, a cancerous growth, but a sick human being, </a:t>
            </a:r>
            <a:r>
              <a:rPr lang="en-US" sz="6400" dirty="0" smtClean="0"/>
              <a:t>	whose </a:t>
            </a:r>
            <a:r>
              <a:rPr lang="en-US" sz="6400" dirty="0"/>
              <a:t>illness may </a:t>
            </a:r>
            <a:r>
              <a:rPr lang="en-US" sz="6400" dirty="0" smtClean="0"/>
              <a:t>affect </a:t>
            </a:r>
            <a:r>
              <a:rPr lang="en-US" sz="6400" dirty="0"/>
              <a:t>the person's family and economic stability. My responsibility </a:t>
            </a:r>
            <a:r>
              <a:rPr lang="en-US" sz="6400" dirty="0" smtClean="0"/>
              <a:t>	includes </a:t>
            </a:r>
            <a:r>
              <a:rPr lang="en-US" sz="6400" dirty="0"/>
              <a:t>these related problems, if I am to care adequately for the sick</a:t>
            </a:r>
            <a:r>
              <a:rPr lang="en-US" sz="6400" dirty="0" smtClean="0"/>
              <a:t>.</a:t>
            </a:r>
            <a:r>
              <a:rPr lang="en-US" sz="6400" dirty="0"/>
              <a:t/>
            </a:r>
            <a:br>
              <a:rPr lang="en-US" sz="6400" dirty="0"/>
            </a:br>
            <a:r>
              <a:rPr lang="en-US" sz="6400" dirty="0"/>
              <a:t>I will prevent disease whenever I can, for prevention is preferable to cure</a:t>
            </a:r>
            <a:r>
              <a:rPr lang="en-US" sz="6400" dirty="0" smtClean="0"/>
              <a:t>.</a:t>
            </a:r>
            <a:r>
              <a:rPr lang="en-US" sz="6400" dirty="0"/>
              <a:t/>
            </a:r>
            <a:br>
              <a:rPr lang="en-US" sz="6400" dirty="0"/>
            </a:br>
            <a:r>
              <a:rPr lang="en-US" sz="6400" dirty="0"/>
              <a:t>I will remember that I remain a member of society, with special obligations to all my fellow human </a:t>
            </a:r>
            <a:r>
              <a:rPr lang="en-US" sz="6400" dirty="0" smtClean="0"/>
              <a:t>	beings</a:t>
            </a:r>
            <a:r>
              <a:rPr lang="en-US" sz="6400" dirty="0"/>
              <a:t>, those </a:t>
            </a:r>
            <a:r>
              <a:rPr lang="en-US" sz="6400" dirty="0" smtClean="0"/>
              <a:t>sound </a:t>
            </a:r>
            <a:r>
              <a:rPr lang="en-US" sz="6400" dirty="0"/>
              <a:t>of mind and body as well as the infirm</a:t>
            </a:r>
            <a:r>
              <a:rPr lang="en-US" sz="6400" dirty="0" smtClean="0"/>
              <a:t>.</a:t>
            </a:r>
            <a:r>
              <a:rPr lang="en-US" sz="6400" dirty="0"/>
              <a:t/>
            </a:r>
            <a:br>
              <a:rPr lang="en-US" sz="6400" dirty="0"/>
            </a:br>
            <a:r>
              <a:rPr lang="en-US" sz="6400" dirty="0"/>
              <a:t>If I do not violate this oath, may I enjoy life and art, respected while I live and remembered with </a:t>
            </a:r>
            <a:r>
              <a:rPr lang="en-US" sz="6400" dirty="0" smtClean="0"/>
              <a:t>	affection thereafter</a:t>
            </a:r>
            <a:r>
              <a:rPr lang="en-US" sz="6400" dirty="0"/>
              <a:t>. May I always act so as to preserve the finest traditions of my calling </a:t>
            </a:r>
            <a:r>
              <a:rPr lang="en-US" sz="6400" dirty="0" smtClean="0"/>
              <a:t>	and </a:t>
            </a:r>
            <a:r>
              <a:rPr lang="en-US" sz="6400" dirty="0"/>
              <a:t>may I long </a:t>
            </a:r>
            <a:r>
              <a:rPr lang="en-US" sz="6400" dirty="0" smtClean="0"/>
              <a:t>experience </a:t>
            </a:r>
            <a:r>
              <a:rPr lang="en-US" sz="6400" dirty="0"/>
              <a:t>the joy of healing those who seek my help.</a:t>
            </a:r>
            <a:br>
              <a:rPr lang="en-US" sz="6400" dirty="0"/>
            </a:br>
            <a:r>
              <a:rPr lang="en-US" sz="6400" b="1" dirty="0"/>
              <a:t/>
            </a:r>
            <a:br>
              <a:rPr lang="en-US" sz="6400" b="1" dirty="0"/>
            </a:br>
            <a:endParaRPr lang="en-US" sz="6400" dirty="0"/>
          </a:p>
          <a:p>
            <a:pPr marL="0" indent="0">
              <a:buNone/>
            </a:pP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532702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smtClean="0"/>
              <a:t>*Ancient </a:t>
            </a:r>
            <a:r>
              <a:rPr lang="en-US" u="sng" dirty="0" err="1" smtClean="0"/>
              <a:t>greeks</a:t>
            </a:r>
            <a:r>
              <a:rPr lang="en-US" u="sng" dirty="0" smtClean="0"/>
              <a:t> </a:t>
            </a:r>
            <a:br>
              <a:rPr lang="en-US" u="sng" dirty="0" smtClean="0"/>
            </a:br>
            <a:r>
              <a:rPr lang="en-US" sz="3000" dirty="0" smtClean="0"/>
              <a:t>1200 B.C.-200 B.C.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884" y="1578632"/>
            <a:ext cx="8715901" cy="1673566"/>
          </a:xfrm>
        </p:spPr>
        <p:txBody>
          <a:bodyPr>
            <a:normAutofit/>
          </a:bodyPr>
          <a:lstStyle/>
          <a:p>
            <a:r>
              <a:rPr lang="en-US" sz="3000" u="sng" dirty="0" smtClean="0"/>
              <a:t>Greeks used therapies to treat people who didn’t feel well.</a:t>
            </a:r>
          </a:p>
          <a:p>
            <a:pPr lvl="2"/>
            <a:r>
              <a:rPr lang="en-US" sz="3000" u="sng" dirty="0" smtClean="0"/>
              <a:t>Massage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328" y="2816389"/>
            <a:ext cx="31750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831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smtClean="0"/>
              <a:t>*Ancient </a:t>
            </a:r>
            <a:r>
              <a:rPr lang="en-US" u="sng" dirty="0" err="1" smtClean="0"/>
              <a:t>greeks</a:t>
            </a:r>
            <a:r>
              <a:rPr lang="en-US" u="sng" dirty="0" smtClean="0"/>
              <a:t> </a:t>
            </a:r>
            <a:br>
              <a:rPr lang="en-US" u="sng" dirty="0" smtClean="0"/>
            </a:br>
            <a:r>
              <a:rPr lang="en-US" sz="3000" dirty="0" smtClean="0"/>
              <a:t>1200 B.C.-200 B.C.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884" y="1578633"/>
            <a:ext cx="8715901" cy="1789028"/>
          </a:xfrm>
        </p:spPr>
        <p:txBody>
          <a:bodyPr>
            <a:normAutofit/>
          </a:bodyPr>
          <a:lstStyle/>
          <a:p>
            <a:r>
              <a:rPr lang="en-US" sz="3000" u="sng" dirty="0" smtClean="0"/>
              <a:t>Greeks used therapies to treat people who didn’t feel well.</a:t>
            </a:r>
          </a:p>
          <a:p>
            <a:r>
              <a:rPr lang="en-US" sz="3000" u="sng" dirty="0" smtClean="0"/>
              <a:t>Art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348" y="2751859"/>
            <a:ext cx="5072651" cy="355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65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smtClean="0"/>
              <a:t>*Ancient </a:t>
            </a:r>
            <a:r>
              <a:rPr lang="en-US" u="sng" dirty="0" err="1" smtClean="0"/>
              <a:t>greeks</a:t>
            </a:r>
            <a:r>
              <a:rPr lang="en-US" u="sng" dirty="0" smtClean="0"/>
              <a:t> </a:t>
            </a:r>
            <a:br>
              <a:rPr lang="en-US" u="sng" dirty="0" smtClean="0"/>
            </a:br>
            <a:r>
              <a:rPr lang="en-US" sz="3000" dirty="0" smtClean="0"/>
              <a:t>1200 B.C.-200 B.C.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884" y="1578632"/>
            <a:ext cx="8715901" cy="1866004"/>
          </a:xfrm>
        </p:spPr>
        <p:txBody>
          <a:bodyPr>
            <a:normAutofit/>
          </a:bodyPr>
          <a:lstStyle/>
          <a:p>
            <a:r>
              <a:rPr lang="en-US" sz="3000" u="sng" dirty="0" smtClean="0"/>
              <a:t>Greeks used therapies to treat people who didn’t feel well.</a:t>
            </a:r>
          </a:p>
          <a:p>
            <a:r>
              <a:rPr lang="en-US" sz="3000" u="sng" dirty="0" smtClean="0"/>
              <a:t>Herbal remedies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4917" y="3290685"/>
            <a:ext cx="5040984" cy="337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930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smtClean="0"/>
              <a:t>*Ancient </a:t>
            </a:r>
            <a:r>
              <a:rPr lang="en-US" u="sng" dirty="0" err="1" smtClean="0"/>
              <a:t>greeks</a:t>
            </a:r>
            <a:r>
              <a:rPr lang="en-US" u="sng" dirty="0" smtClean="0"/>
              <a:t> </a:t>
            </a:r>
            <a:br>
              <a:rPr lang="en-US" u="sng" dirty="0" smtClean="0"/>
            </a:br>
            <a:r>
              <a:rPr lang="en-US" sz="3000" dirty="0" smtClean="0"/>
              <a:t>1200 B.C.-200 B.C.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884" y="1578632"/>
            <a:ext cx="8715901" cy="1827516"/>
          </a:xfrm>
        </p:spPr>
        <p:txBody>
          <a:bodyPr>
            <a:normAutofit/>
          </a:bodyPr>
          <a:lstStyle/>
          <a:p>
            <a:r>
              <a:rPr lang="en-US" sz="3000" u="sng" dirty="0" smtClean="0"/>
              <a:t>Greeks used therapies to treat people who didn’t feel well.</a:t>
            </a:r>
          </a:p>
          <a:p>
            <a:r>
              <a:rPr lang="en-US" sz="3000" dirty="0" smtClean="0"/>
              <a:t>Stressed diet and cleanliness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84" y="3406148"/>
            <a:ext cx="4656177" cy="34518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951" y="2582408"/>
            <a:ext cx="254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25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smtClean="0"/>
              <a:t>*Ancient </a:t>
            </a:r>
            <a:r>
              <a:rPr lang="en-US" u="sng" dirty="0" err="1" smtClean="0"/>
              <a:t>greeks</a:t>
            </a:r>
            <a:r>
              <a:rPr lang="en-US" u="sng" dirty="0" smtClean="0"/>
              <a:t> </a:t>
            </a:r>
            <a:br>
              <a:rPr lang="en-US" u="sng" dirty="0" smtClean="0"/>
            </a:br>
            <a:r>
              <a:rPr lang="en-US" sz="3000" dirty="0" smtClean="0"/>
              <a:t>1200 B.C.-200 B.C.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884" y="1578632"/>
            <a:ext cx="8715901" cy="1904491"/>
          </a:xfrm>
        </p:spPr>
        <p:txBody>
          <a:bodyPr>
            <a:normAutofit/>
          </a:bodyPr>
          <a:lstStyle/>
          <a:p>
            <a:r>
              <a:rPr lang="en-US" sz="3000" u="sng" dirty="0" smtClean="0"/>
              <a:t>Greeks used therapies to treat people who didn’t feel well.</a:t>
            </a:r>
          </a:p>
          <a:p>
            <a:r>
              <a:rPr lang="en-US" sz="3000" dirty="0" smtClean="0"/>
              <a:t>Aristotle dissected animals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147" y="2828834"/>
            <a:ext cx="3288873" cy="365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02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smtClean="0"/>
              <a:t>*Ancient </a:t>
            </a:r>
            <a:r>
              <a:rPr lang="en-US" u="sng" dirty="0" err="1" smtClean="0"/>
              <a:t>greeks</a:t>
            </a:r>
            <a:r>
              <a:rPr lang="en-US" u="sng" dirty="0" smtClean="0"/>
              <a:t> </a:t>
            </a:r>
            <a:br>
              <a:rPr lang="en-US" u="sng" dirty="0" smtClean="0"/>
            </a:br>
            <a:r>
              <a:rPr lang="en-US" sz="3000" dirty="0" smtClean="0"/>
              <a:t>1200 B.C.-200 B.C.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884" y="2944940"/>
            <a:ext cx="8715901" cy="2000710"/>
          </a:xfrm>
        </p:spPr>
        <p:txBody>
          <a:bodyPr>
            <a:normAutofit/>
          </a:bodyPr>
          <a:lstStyle/>
          <a:p>
            <a:pPr algn="ctr"/>
            <a:r>
              <a:rPr lang="en-US" sz="4200" b="1" dirty="0" smtClean="0"/>
              <a:t>Average life span</a:t>
            </a:r>
          </a:p>
          <a:p>
            <a:pPr marL="0" indent="0" algn="ctr">
              <a:buNone/>
            </a:pPr>
            <a:r>
              <a:rPr lang="en-US" sz="4200" b="1" dirty="0" smtClean="0"/>
              <a:t> is 25-30 years!</a:t>
            </a:r>
            <a:endParaRPr lang="en-US" sz="4200" b="1" dirty="0"/>
          </a:p>
        </p:txBody>
      </p:sp>
    </p:spTree>
    <p:extLst>
      <p:ext uri="{BB962C8B-B14F-4D97-AF65-F5344CB8AC3E}">
        <p14:creationId xmlns:p14="http://schemas.microsoft.com/office/powerpoint/2010/main" val="3034394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/>
              <a:t>*Ancient </a:t>
            </a:r>
            <a:r>
              <a:rPr lang="en-US" u="sng" dirty="0" err="1"/>
              <a:t>greeks</a:t>
            </a:r>
            <a:r>
              <a:rPr lang="en-US" u="sng" dirty="0"/>
              <a:t> </a:t>
            </a:r>
            <a:br>
              <a:rPr lang="en-US" u="sng" dirty="0"/>
            </a:br>
            <a:r>
              <a:rPr lang="en-US" sz="3000" dirty="0"/>
              <a:t>1200 B.C.-200 B.C</a:t>
            </a:r>
            <a:r>
              <a:rPr lang="en-US" dirty="0"/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smtClean="0"/>
              <a:t>Question for Discussion?</a:t>
            </a:r>
          </a:p>
          <a:p>
            <a:r>
              <a:rPr lang="en-US" sz="3000" dirty="0" smtClean="0"/>
              <a:t>Why do some people say that the Greeks are the founders of modern medicine?</a:t>
            </a:r>
            <a:endParaRPr lang="en-US" sz="3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599" y="3911601"/>
            <a:ext cx="3192651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500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smtClean="0"/>
              <a:t>*Ancient romans </a:t>
            </a:r>
            <a:br>
              <a:rPr lang="en-US" u="sng" dirty="0" smtClean="0"/>
            </a:br>
            <a:r>
              <a:rPr lang="en-US" sz="3000" dirty="0" smtClean="0"/>
              <a:t>753 B.C.-410 A.D.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884" y="1578632"/>
            <a:ext cx="8715901" cy="1808272"/>
          </a:xfrm>
        </p:spPr>
        <p:txBody>
          <a:bodyPr>
            <a:normAutofit/>
          </a:bodyPr>
          <a:lstStyle/>
          <a:p>
            <a:r>
              <a:rPr lang="en-US" sz="3000" dirty="0" smtClean="0"/>
              <a:t>First to organize medical care.</a:t>
            </a:r>
          </a:p>
          <a:p>
            <a:r>
              <a:rPr lang="en-US" sz="3000" dirty="0" smtClean="0"/>
              <a:t>Established the 1</a:t>
            </a:r>
            <a:r>
              <a:rPr lang="en-US" sz="3000" baseline="30000" dirty="0" smtClean="0"/>
              <a:t>st</a:t>
            </a:r>
            <a:r>
              <a:rPr lang="en-US" sz="3000" dirty="0" smtClean="0"/>
              <a:t> hospitals in homes; later the hospitals were in monasteries.</a:t>
            </a:r>
          </a:p>
          <a:p>
            <a:pPr marL="0" indent="0">
              <a:buNone/>
            </a:pP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118" y="3386904"/>
            <a:ext cx="3246493" cy="343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098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smtClean="0"/>
              <a:t>*Ancient romans </a:t>
            </a:r>
            <a:br>
              <a:rPr lang="en-US" u="sng" dirty="0" smtClean="0"/>
            </a:br>
            <a:r>
              <a:rPr lang="en-US" sz="3000" dirty="0" smtClean="0"/>
              <a:t>753 B.C.-410 A.D.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884" y="1578632"/>
            <a:ext cx="8715901" cy="2501048"/>
          </a:xfrm>
        </p:spPr>
        <p:txBody>
          <a:bodyPr>
            <a:normAutofit/>
          </a:bodyPr>
          <a:lstStyle/>
          <a:p>
            <a:r>
              <a:rPr lang="en-US" sz="3000" dirty="0" smtClean="0"/>
              <a:t>Created aqueducts to carry clean water</a:t>
            </a:r>
          </a:p>
          <a:p>
            <a:r>
              <a:rPr lang="en-US" sz="3000" u="sng" dirty="0" smtClean="0"/>
              <a:t>Built sewers and sanitation systems after the Greeks discovered that disease was caused by lack of sanitation.</a:t>
            </a:r>
          </a:p>
          <a:p>
            <a:endParaRPr lang="en-US" sz="3000" dirty="0"/>
          </a:p>
          <a:p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790" y="3467100"/>
            <a:ext cx="5080000" cy="317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939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smtClean="0"/>
              <a:t>*Primitive times </a:t>
            </a:r>
            <a:br>
              <a:rPr lang="en-US" u="sng" dirty="0" smtClean="0"/>
            </a:br>
            <a:r>
              <a:rPr lang="en-US" sz="3000" dirty="0" smtClean="0"/>
              <a:t>4000 B.C.-3000 B.C.</a:t>
            </a:r>
            <a:endParaRPr lang="en-US" sz="30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884" y="1578632"/>
            <a:ext cx="8715901" cy="1692810"/>
          </a:xfrm>
        </p:spPr>
        <p:txBody>
          <a:bodyPr>
            <a:normAutofit/>
          </a:bodyPr>
          <a:lstStyle/>
          <a:p>
            <a:r>
              <a:rPr lang="en-US" sz="3000" u="sng" dirty="0" smtClean="0"/>
              <a:t>The first doctor’s were witch doctors who performed ceremonies to rid the body of evil spirits.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203" y="2800633"/>
            <a:ext cx="5715000" cy="38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53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*Ancient romans </a:t>
            </a:r>
            <a:br>
              <a:rPr lang="en-US" u="sng" dirty="0" smtClean="0"/>
            </a:br>
            <a:r>
              <a:rPr lang="en-US" sz="3000" dirty="0" smtClean="0"/>
              <a:t>753 B.C.-410 A.D.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884" y="1578633"/>
            <a:ext cx="8715901" cy="98079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Took public baths</a:t>
            </a:r>
          </a:p>
          <a:p>
            <a:endParaRPr lang="en-US" sz="3000" dirty="0"/>
          </a:p>
          <a:p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463" y="2302232"/>
            <a:ext cx="7493000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571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*Ancient romans </a:t>
            </a:r>
            <a:br>
              <a:rPr lang="en-US" u="sng" dirty="0" smtClean="0"/>
            </a:br>
            <a:r>
              <a:rPr lang="en-US" sz="3000" dirty="0" smtClean="0"/>
              <a:t>753 B.C.-410 A.D.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884" y="1578632"/>
            <a:ext cx="8715901" cy="1327178"/>
          </a:xfrm>
        </p:spPr>
        <p:txBody>
          <a:bodyPr>
            <a:normAutofit/>
          </a:bodyPr>
          <a:lstStyle/>
          <a:p>
            <a:r>
              <a:rPr lang="en-US" sz="3000" dirty="0" smtClean="0"/>
              <a:t>Treated illness with:</a:t>
            </a:r>
          </a:p>
          <a:p>
            <a:pPr lvl="1"/>
            <a:r>
              <a:rPr lang="en-US" sz="2800" dirty="0" smtClean="0"/>
              <a:t>Diet, exercise, medicine</a:t>
            </a:r>
          </a:p>
          <a:p>
            <a:pPr marL="282575" lvl="1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84" y="2905810"/>
            <a:ext cx="3547916" cy="24632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454" y="4084316"/>
            <a:ext cx="3447840" cy="25693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485" y="2505000"/>
            <a:ext cx="32893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32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*Ancient romans </a:t>
            </a:r>
            <a:br>
              <a:rPr lang="en-US" u="sng" dirty="0" smtClean="0"/>
            </a:br>
            <a:r>
              <a:rPr lang="en-US" sz="3000" dirty="0" smtClean="0"/>
              <a:t>753 B.C.-410 A.D.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884" y="2848721"/>
            <a:ext cx="8715901" cy="2096929"/>
          </a:xfrm>
        </p:spPr>
        <p:txBody>
          <a:bodyPr>
            <a:normAutofit/>
          </a:bodyPr>
          <a:lstStyle/>
          <a:p>
            <a:pPr algn="ctr"/>
            <a:r>
              <a:rPr lang="en-US" sz="4200" b="1" dirty="0" smtClean="0"/>
              <a:t>Average life span </a:t>
            </a:r>
          </a:p>
          <a:p>
            <a:pPr marL="0" indent="0" algn="ctr">
              <a:buNone/>
            </a:pPr>
            <a:r>
              <a:rPr lang="en-US" sz="4200" b="1" dirty="0" smtClean="0"/>
              <a:t>25-35 years!</a:t>
            </a:r>
            <a:endParaRPr lang="en-US" sz="4200" b="1" dirty="0"/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677830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*Ancient romans </a:t>
            </a:r>
            <a:br>
              <a:rPr lang="en-US" u="sng" dirty="0"/>
            </a:br>
            <a:r>
              <a:rPr lang="en-US" sz="3000" dirty="0"/>
              <a:t>753 B.C.-410 A.D.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952" y="4385733"/>
            <a:ext cx="3268132" cy="233679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596" y="1434819"/>
            <a:ext cx="5128156" cy="52877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smtClean="0"/>
              <a:t>Question for Discussion:</a:t>
            </a:r>
          </a:p>
          <a:p>
            <a:r>
              <a:rPr lang="en-US" sz="3000" dirty="0" smtClean="0"/>
              <a:t>In history class you learned that the Romans were known for building roads and impressive buildings, and for fighting wars.  How do those facts relate to the Roman’s contributions to medicine?</a:t>
            </a:r>
            <a:endParaRPr lang="en-US" sz="3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952" y="1570287"/>
            <a:ext cx="31496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9294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*The dark ages </a:t>
            </a:r>
            <a:br>
              <a:rPr lang="en-US" u="sng" dirty="0" smtClean="0"/>
            </a:br>
            <a:r>
              <a:rPr lang="en-US" sz="3000" dirty="0" smtClean="0"/>
              <a:t>400 A.D.-800 A.D.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884" y="1578632"/>
            <a:ext cx="8715901" cy="1519616"/>
          </a:xfrm>
        </p:spPr>
        <p:txBody>
          <a:bodyPr>
            <a:normAutofit/>
          </a:bodyPr>
          <a:lstStyle/>
          <a:p>
            <a:r>
              <a:rPr lang="en-US" sz="3000" u="sng" dirty="0" smtClean="0"/>
              <a:t>Fall of Roman Empire</a:t>
            </a:r>
          </a:p>
          <a:p>
            <a:r>
              <a:rPr lang="en-US" sz="3000" dirty="0" smtClean="0"/>
              <a:t>The study of medicine stopped for 100 years.</a:t>
            </a:r>
          </a:p>
          <a:p>
            <a:pPr marL="0" indent="0">
              <a:buNone/>
            </a:pPr>
            <a:endParaRPr lang="en-US" sz="3000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3891670"/>
            <a:ext cx="57150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911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*The dark ages </a:t>
            </a:r>
            <a:br>
              <a:rPr lang="en-US" u="sng" dirty="0" smtClean="0"/>
            </a:br>
            <a:r>
              <a:rPr lang="en-US" sz="3000" dirty="0" smtClean="0"/>
              <a:t>400 A.D.-800 A.D.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884" y="1578632"/>
            <a:ext cx="8715901" cy="1731297"/>
          </a:xfrm>
        </p:spPr>
        <p:txBody>
          <a:bodyPr>
            <a:normAutofit/>
          </a:bodyPr>
          <a:lstStyle/>
          <a:p>
            <a:r>
              <a:rPr lang="en-US" sz="3000" u="sng" dirty="0" smtClean="0"/>
              <a:t>Medicine was only practiced in monasteries where they stressed prayer. Prayer is not a superstitious belief.</a:t>
            </a:r>
          </a:p>
          <a:p>
            <a:endParaRPr lang="en-US" sz="3000" u="sng" dirty="0"/>
          </a:p>
          <a:p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15" y="3309929"/>
            <a:ext cx="3970145" cy="3021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025" y="3309929"/>
            <a:ext cx="3869456" cy="302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172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/>
              <a:t>*The dark ages </a:t>
            </a:r>
            <a:br>
              <a:rPr lang="en-US" u="sng" dirty="0"/>
            </a:br>
            <a:r>
              <a:rPr lang="en-US" sz="3000" dirty="0"/>
              <a:t>400 A.D.-800 A.D</a:t>
            </a:r>
            <a:r>
              <a:rPr lang="en-US" dirty="0"/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884" y="1578632"/>
            <a:ext cx="8715901" cy="1538859"/>
          </a:xfrm>
        </p:spPr>
        <p:txBody>
          <a:bodyPr>
            <a:normAutofit/>
          </a:bodyPr>
          <a:lstStyle/>
          <a:p>
            <a:r>
              <a:rPr lang="en-US" sz="3000" dirty="0" smtClean="0"/>
              <a:t>Millions died from disease.</a:t>
            </a:r>
          </a:p>
          <a:p>
            <a:r>
              <a:rPr lang="en-US" sz="3000" dirty="0" smtClean="0"/>
              <a:t>The only medications were herbs.</a:t>
            </a:r>
          </a:p>
          <a:p>
            <a:endParaRPr lang="en-US" sz="3000" dirty="0"/>
          </a:p>
          <a:p>
            <a:endParaRPr lang="en-US" sz="3000" dirty="0"/>
          </a:p>
          <a:p>
            <a:pPr marL="0" indent="0">
              <a:buNone/>
            </a:pP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2915321"/>
            <a:ext cx="334010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87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/>
              <a:t>*The dark ages </a:t>
            </a:r>
            <a:br>
              <a:rPr lang="en-US" u="sng" dirty="0"/>
            </a:br>
            <a:r>
              <a:rPr lang="en-US" sz="3000" dirty="0"/>
              <a:t>400 A.D.-800 A.D.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884" y="2982784"/>
            <a:ext cx="8715901" cy="15388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200" b="1" dirty="0" smtClean="0"/>
              <a:t>The average life span </a:t>
            </a:r>
          </a:p>
          <a:p>
            <a:pPr marL="0" indent="0" algn="ctr">
              <a:buNone/>
            </a:pPr>
            <a:r>
              <a:rPr lang="en-US" sz="4200" b="1" dirty="0" smtClean="0"/>
              <a:t>is only 20 years!</a:t>
            </a:r>
            <a:endParaRPr lang="en-US" sz="4200" b="1" dirty="0"/>
          </a:p>
          <a:p>
            <a:pPr algn="ctr"/>
            <a:endParaRPr lang="en-US" sz="4200" b="1" dirty="0"/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948037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/>
              <a:t>*The dark ages </a:t>
            </a:r>
            <a:br>
              <a:rPr lang="en-US" u="sng" dirty="0"/>
            </a:br>
            <a:r>
              <a:rPr lang="en-US" sz="3000" dirty="0"/>
              <a:t>400 A.D.-800 A.D.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smtClean="0"/>
              <a:t>Question for Discussion:</a:t>
            </a:r>
          </a:p>
          <a:p>
            <a:pPr algn="ctr"/>
            <a:r>
              <a:rPr lang="en-US" sz="3000" dirty="0" smtClean="0"/>
              <a:t>Why did they call it the Dark Ages?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667" y="3488266"/>
            <a:ext cx="4502180" cy="316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9321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smtClean="0"/>
              <a:t>*middle ages </a:t>
            </a:r>
            <a:r>
              <a:rPr lang="en-US" u="sng" dirty="0"/>
              <a:t/>
            </a:r>
            <a:br>
              <a:rPr lang="en-US" u="sng" dirty="0"/>
            </a:br>
            <a:r>
              <a:rPr lang="en-US" sz="3000" dirty="0" smtClean="0"/>
              <a:t>800 </a:t>
            </a:r>
            <a:r>
              <a:rPr lang="en-US" sz="3000" dirty="0"/>
              <a:t>A.D.</a:t>
            </a:r>
            <a:r>
              <a:rPr lang="en-US" sz="3000" dirty="0" smtClean="0"/>
              <a:t>-1400 </a:t>
            </a:r>
            <a:r>
              <a:rPr lang="en-US" sz="3000" dirty="0"/>
              <a:t>A.D.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884" y="1578632"/>
            <a:ext cx="8715901" cy="1596591"/>
          </a:xfrm>
        </p:spPr>
        <p:txBody>
          <a:bodyPr>
            <a:normAutofit/>
          </a:bodyPr>
          <a:lstStyle/>
          <a:p>
            <a:r>
              <a:rPr lang="en-US" sz="3000" dirty="0" smtClean="0"/>
              <a:t>Rebirth of learning occurred</a:t>
            </a:r>
          </a:p>
          <a:p>
            <a:r>
              <a:rPr lang="en-US" sz="3000" dirty="0" smtClean="0"/>
              <a:t>Made handwritten books</a:t>
            </a:r>
          </a:p>
          <a:p>
            <a:pPr marL="0" indent="0">
              <a:buNone/>
            </a:pPr>
            <a:endParaRPr lang="en-US" sz="3000" dirty="0"/>
          </a:p>
          <a:p>
            <a:endParaRPr lang="en-US" sz="3000" dirty="0"/>
          </a:p>
          <a:p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400" y="3429000"/>
            <a:ext cx="29972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811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smtClean="0"/>
              <a:t>*Primitive times </a:t>
            </a:r>
            <a:br>
              <a:rPr lang="en-US" u="sng" dirty="0" smtClean="0"/>
            </a:br>
            <a:r>
              <a:rPr lang="en-US" sz="3000" dirty="0" smtClean="0"/>
              <a:t>4000 B.C.-3000 B.C.</a:t>
            </a:r>
            <a:endParaRPr lang="en-US" sz="30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884" y="1578632"/>
            <a:ext cx="8715901" cy="1692810"/>
          </a:xfrm>
        </p:spPr>
        <p:txBody>
          <a:bodyPr>
            <a:normAutofit/>
          </a:bodyPr>
          <a:lstStyle/>
          <a:p>
            <a:r>
              <a:rPr lang="en-US" sz="3000" u="sng" dirty="0" smtClean="0"/>
              <a:t>The first doctor’s were witch doctors who performed ceremonies to rid the body of evil spirits.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203" y="2800633"/>
            <a:ext cx="5715000" cy="38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09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smtClean="0"/>
              <a:t>*middle ages </a:t>
            </a:r>
            <a:r>
              <a:rPr lang="en-US" u="sng" dirty="0"/>
              <a:t/>
            </a:r>
            <a:br>
              <a:rPr lang="en-US" u="sng" dirty="0"/>
            </a:br>
            <a:r>
              <a:rPr lang="en-US" sz="3000" dirty="0" smtClean="0"/>
              <a:t>800 </a:t>
            </a:r>
            <a:r>
              <a:rPr lang="en-US" sz="3000" dirty="0"/>
              <a:t>A.D.</a:t>
            </a:r>
            <a:r>
              <a:rPr lang="en-US" sz="3000" dirty="0" smtClean="0"/>
              <a:t>-1400 </a:t>
            </a:r>
            <a:r>
              <a:rPr lang="en-US" sz="3000" dirty="0"/>
              <a:t>A.D.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884" y="1578633"/>
            <a:ext cx="8715901" cy="1000034"/>
          </a:xfrm>
        </p:spPr>
        <p:txBody>
          <a:bodyPr>
            <a:normAutofit/>
          </a:bodyPr>
          <a:lstStyle/>
          <a:p>
            <a:r>
              <a:rPr lang="en-US" sz="3000" dirty="0" smtClean="0"/>
              <a:t>Medical universities were built</a:t>
            </a:r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0" y="2959532"/>
            <a:ext cx="355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00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smtClean="0"/>
              <a:t>*middle ages </a:t>
            </a:r>
            <a:r>
              <a:rPr lang="en-US" u="sng" dirty="0"/>
              <a:t/>
            </a:r>
            <a:br>
              <a:rPr lang="en-US" u="sng" dirty="0"/>
            </a:br>
            <a:r>
              <a:rPr lang="en-US" sz="3000" dirty="0" smtClean="0"/>
              <a:t>800 </a:t>
            </a:r>
            <a:r>
              <a:rPr lang="en-US" sz="3000" dirty="0"/>
              <a:t>A.D.</a:t>
            </a:r>
            <a:r>
              <a:rPr lang="en-US" sz="3000" dirty="0" smtClean="0"/>
              <a:t>-1400 </a:t>
            </a:r>
            <a:r>
              <a:rPr lang="en-US" sz="3000" dirty="0"/>
              <a:t>A.D.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884" y="1578632"/>
            <a:ext cx="8715901" cy="1269447"/>
          </a:xfrm>
        </p:spPr>
        <p:txBody>
          <a:bodyPr>
            <a:normAutofit/>
          </a:bodyPr>
          <a:lstStyle/>
          <a:p>
            <a:r>
              <a:rPr lang="en-US" sz="3000" u="sng" dirty="0" smtClean="0"/>
              <a:t>The Bubonic Plague (Black Death) killed 75% of the population in Europe and Asia.</a:t>
            </a:r>
          </a:p>
          <a:p>
            <a:pPr marL="0" indent="0">
              <a:buNone/>
            </a:pPr>
            <a:endParaRPr lang="en-US" sz="3000" dirty="0"/>
          </a:p>
        </p:txBody>
      </p:sp>
      <p:sp>
        <p:nvSpPr>
          <p:cNvPr id="5" name="TextBox 4"/>
          <p:cNvSpPr txBox="1"/>
          <p:nvPr/>
        </p:nvSpPr>
        <p:spPr>
          <a:xfrm>
            <a:off x="230884" y="5088314"/>
            <a:ext cx="85427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000" dirty="0">
                <a:solidFill>
                  <a:srgbClr val="333333"/>
                </a:solidFill>
              </a:rPr>
              <a:t>Other major diseases were smallpox, </a:t>
            </a:r>
            <a:r>
              <a:rPr lang="en-US" sz="3000" dirty="0" err="1">
                <a:solidFill>
                  <a:srgbClr val="333333"/>
                </a:solidFill>
              </a:rPr>
              <a:t>diptheria</a:t>
            </a:r>
            <a:r>
              <a:rPr lang="en-US" sz="3000" dirty="0">
                <a:solidFill>
                  <a:srgbClr val="333333"/>
                </a:solidFill>
              </a:rPr>
              <a:t> and TB.</a:t>
            </a:r>
          </a:p>
          <a:p>
            <a:pPr marL="457200" indent="-457200">
              <a:buFont typeface="Arial"/>
              <a:buChar char="•"/>
            </a:pPr>
            <a:r>
              <a:rPr lang="en-US" sz="3000" dirty="0">
                <a:solidFill>
                  <a:srgbClr val="333333"/>
                </a:solidFill>
              </a:rPr>
              <a:t>Discovered that blood may cause diseases.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200" y="2674885"/>
            <a:ext cx="39116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059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smtClean="0"/>
              <a:t>*middle ages </a:t>
            </a:r>
            <a:r>
              <a:rPr lang="en-US" u="sng" dirty="0"/>
              <a:t/>
            </a:r>
            <a:br>
              <a:rPr lang="en-US" u="sng" dirty="0"/>
            </a:br>
            <a:r>
              <a:rPr lang="en-US" sz="3000" dirty="0" smtClean="0"/>
              <a:t>800 </a:t>
            </a:r>
            <a:r>
              <a:rPr lang="en-US" sz="3000" dirty="0"/>
              <a:t>A.D.</a:t>
            </a:r>
            <a:r>
              <a:rPr lang="en-US" sz="3000" dirty="0" smtClean="0"/>
              <a:t>-1400 </a:t>
            </a:r>
            <a:r>
              <a:rPr lang="en-US" sz="3000" dirty="0"/>
              <a:t>A.D.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884" y="1578633"/>
            <a:ext cx="8715901" cy="2019953"/>
          </a:xfrm>
        </p:spPr>
        <p:txBody>
          <a:bodyPr>
            <a:normAutofit/>
          </a:bodyPr>
          <a:lstStyle/>
          <a:p>
            <a:r>
              <a:rPr lang="en-US" sz="3000" dirty="0" smtClean="0"/>
              <a:t>Animal guts were used for suture material.</a:t>
            </a:r>
          </a:p>
          <a:p>
            <a:r>
              <a:rPr lang="en-US" sz="3000" dirty="0" smtClean="0"/>
              <a:t>Physicians must pass an exam to become an M.D.</a:t>
            </a:r>
          </a:p>
          <a:p>
            <a:r>
              <a:rPr lang="en-US" sz="3000" dirty="0" smtClean="0"/>
              <a:t>Diagnosis was based on observation.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962" y="3752536"/>
            <a:ext cx="3259043" cy="289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211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smtClean="0"/>
              <a:t>*middle ages </a:t>
            </a:r>
            <a:r>
              <a:rPr lang="en-US" u="sng" dirty="0"/>
              <a:t/>
            </a:r>
            <a:br>
              <a:rPr lang="en-US" u="sng" dirty="0"/>
            </a:br>
            <a:r>
              <a:rPr lang="en-US" sz="3000" dirty="0" smtClean="0"/>
              <a:t>800 </a:t>
            </a:r>
            <a:r>
              <a:rPr lang="en-US" sz="3000" dirty="0"/>
              <a:t>A.D.</a:t>
            </a:r>
            <a:r>
              <a:rPr lang="en-US" sz="3000" dirty="0" smtClean="0"/>
              <a:t>-1400 </a:t>
            </a:r>
            <a:r>
              <a:rPr lang="en-US" sz="3000" dirty="0"/>
              <a:t>A.D.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884" y="1578633"/>
            <a:ext cx="8715901" cy="17505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200" b="1" dirty="0" smtClean="0"/>
              <a:t>Average life span </a:t>
            </a:r>
          </a:p>
          <a:p>
            <a:pPr marL="0" indent="0" algn="ctr">
              <a:buNone/>
            </a:pPr>
            <a:r>
              <a:rPr lang="en-US" sz="4200" b="1" dirty="0" smtClean="0"/>
              <a:t>of 20-35 years!</a:t>
            </a:r>
            <a:endParaRPr lang="en-US" sz="4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900" y="3947121"/>
            <a:ext cx="36322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26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/>
              <a:t>*middle ages </a:t>
            </a:r>
            <a:br>
              <a:rPr lang="en-US" u="sng" dirty="0"/>
            </a:br>
            <a:r>
              <a:rPr lang="en-US" sz="3000" dirty="0"/>
              <a:t>800 A.D.-1400 A.D.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2167" y="3560566"/>
            <a:ext cx="3407833" cy="306883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1196" y="1655763"/>
            <a:ext cx="7026804" cy="48212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smtClean="0"/>
              <a:t>Questions for Discussion:</a:t>
            </a:r>
          </a:p>
          <a:p>
            <a:r>
              <a:rPr lang="en-US" sz="3000" dirty="0" smtClean="0"/>
              <a:t>What killed 75% of the population in Europe and Asia?</a:t>
            </a:r>
          </a:p>
          <a:p>
            <a:r>
              <a:rPr lang="en-US" sz="3000" dirty="0" smtClean="0"/>
              <a:t>Do you recall learning                        another name for that                    disease?</a:t>
            </a:r>
          </a:p>
          <a:p>
            <a:r>
              <a:rPr lang="en-US" sz="3000" dirty="0" smtClean="0"/>
              <a:t>What caused it?</a:t>
            </a:r>
          </a:p>
          <a:p>
            <a:r>
              <a:rPr lang="en-US" sz="3000" dirty="0" smtClean="0"/>
              <a:t>How was it transmitted?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7613278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0"/>
            <a:ext cx="7583488" cy="1283167"/>
          </a:xfrm>
        </p:spPr>
        <p:txBody>
          <a:bodyPr/>
          <a:lstStyle/>
          <a:p>
            <a:r>
              <a:rPr lang="en-US" u="sng" dirty="0" smtClean="0"/>
              <a:t>*renaissance period </a:t>
            </a:r>
            <a:r>
              <a:rPr lang="en-US" u="sng" dirty="0"/>
              <a:t/>
            </a:r>
            <a:br>
              <a:rPr lang="en-US" u="sng" dirty="0"/>
            </a:br>
            <a:r>
              <a:rPr lang="en-US" sz="3000" dirty="0" smtClean="0"/>
              <a:t>1350 </a:t>
            </a:r>
            <a:r>
              <a:rPr lang="en-US" sz="3000" dirty="0"/>
              <a:t>A.D.</a:t>
            </a:r>
            <a:r>
              <a:rPr lang="en-US" sz="3000" dirty="0" smtClean="0"/>
              <a:t>-1650 </a:t>
            </a:r>
            <a:r>
              <a:rPr lang="en-US" sz="3000" dirty="0"/>
              <a:t>A.D.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733" y="1578633"/>
            <a:ext cx="7787218" cy="1827515"/>
          </a:xfrm>
        </p:spPr>
        <p:txBody>
          <a:bodyPr>
            <a:normAutofit/>
          </a:bodyPr>
          <a:lstStyle/>
          <a:p>
            <a:r>
              <a:rPr lang="en-US" sz="3000" u="sng" dirty="0" smtClean="0"/>
              <a:t>Rebirth of science of medicine.</a:t>
            </a:r>
          </a:p>
          <a:p>
            <a:r>
              <a:rPr lang="en-US" sz="3000" u="sng" dirty="0" smtClean="0"/>
              <a:t>Dissection was accepted</a:t>
            </a:r>
            <a:r>
              <a:rPr lang="en-US" sz="3000" dirty="0" smtClean="0"/>
              <a:t> so that the inside of the body could be studied.</a:t>
            </a:r>
            <a:endParaRPr lang="en-US" sz="3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802" y="3406148"/>
            <a:ext cx="4195416" cy="311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80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0"/>
            <a:ext cx="7583488" cy="1283167"/>
          </a:xfrm>
        </p:spPr>
        <p:txBody>
          <a:bodyPr/>
          <a:lstStyle/>
          <a:p>
            <a:r>
              <a:rPr lang="en-US" u="sng" dirty="0" smtClean="0"/>
              <a:t>*renaissance period </a:t>
            </a:r>
            <a:r>
              <a:rPr lang="en-US" u="sng" dirty="0"/>
              <a:t/>
            </a:r>
            <a:br>
              <a:rPr lang="en-US" u="sng" dirty="0"/>
            </a:br>
            <a:r>
              <a:rPr lang="en-US" sz="3000" dirty="0" smtClean="0"/>
              <a:t>1350 </a:t>
            </a:r>
            <a:r>
              <a:rPr lang="en-US" sz="3000" dirty="0"/>
              <a:t>A.D.</a:t>
            </a:r>
            <a:r>
              <a:rPr lang="en-US" sz="3000" dirty="0" smtClean="0"/>
              <a:t>-1650 </a:t>
            </a:r>
            <a:r>
              <a:rPr lang="en-US" sz="3000" dirty="0"/>
              <a:t>A.D.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884" y="1578633"/>
            <a:ext cx="8715901" cy="1635077"/>
          </a:xfrm>
        </p:spPr>
        <p:txBody>
          <a:bodyPr>
            <a:normAutofit/>
          </a:bodyPr>
          <a:lstStyle/>
          <a:p>
            <a:r>
              <a:rPr lang="en-US" sz="3000" dirty="0" smtClean="0"/>
              <a:t>Michelangelo and </a:t>
            </a:r>
            <a:r>
              <a:rPr lang="en-US" sz="3000" u="sng" dirty="0" smtClean="0"/>
              <a:t>Leonardo da Vinci studied the anatomy of the human body and drew pictures of the inside and outside of the human body.</a:t>
            </a:r>
            <a:endParaRPr lang="en-US" sz="3000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658" y="3213710"/>
            <a:ext cx="3577058" cy="32016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435" y="3213710"/>
            <a:ext cx="2832100" cy="335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825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0"/>
            <a:ext cx="7583488" cy="1283167"/>
          </a:xfrm>
        </p:spPr>
        <p:txBody>
          <a:bodyPr/>
          <a:lstStyle/>
          <a:p>
            <a:r>
              <a:rPr lang="en-US" u="sng" dirty="0" smtClean="0"/>
              <a:t>*renaissance period </a:t>
            </a:r>
            <a:r>
              <a:rPr lang="en-US" u="sng" dirty="0"/>
              <a:t/>
            </a:r>
            <a:br>
              <a:rPr lang="en-US" u="sng" dirty="0"/>
            </a:br>
            <a:r>
              <a:rPr lang="en-US" sz="3000" dirty="0" smtClean="0"/>
              <a:t>1350 </a:t>
            </a:r>
            <a:r>
              <a:rPr lang="en-US" sz="3000" dirty="0"/>
              <a:t>A.D.</a:t>
            </a:r>
            <a:r>
              <a:rPr lang="en-US" sz="3000" dirty="0" smtClean="0"/>
              <a:t>-1650 </a:t>
            </a:r>
            <a:r>
              <a:rPr lang="en-US" sz="3000" dirty="0"/>
              <a:t>A.D.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884" y="1578633"/>
            <a:ext cx="8715901" cy="1307933"/>
          </a:xfrm>
        </p:spPr>
        <p:txBody>
          <a:bodyPr>
            <a:normAutofit/>
          </a:bodyPr>
          <a:lstStyle/>
          <a:p>
            <a:pPr algn="ctr"/>
            <a:r>
              <a:rPr lang="en-US" sz="3000" u="sng" dirty="0" smtClean="0"/>
              <a:t>The printing press was invented and now medical information could be shared.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467" y="2886566"/>
            <a:ext cx="23495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369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0"/>
            <a:ext cx="7583488" cy="1283167"/>
          </a:xfrm>
        </p:spPr>
        <p:txBody>
          <a:bodyPr/>
          <a:lstStyle/>
          <a:p>
            <a:r>
              <a:rPr lang="en-US" u="sng" dirty="0" smtClean="0"/>
              <a:t>*renaissance period </a:t>
            </a:r>
            <a:r>
              <a:rPr lang="en-US" u="sng" dirty="0"/>
              <a:t/>
            </a:r>
            <a:br>
              <a:rPr lang="en-US" u="sng" dirty="0"/>
            </a:br>
            <a:r>
              <a:rPr lang="en-US" sz="3000" dirty="0" smtClean="0"/>
              <a:t>1350 </a:t>
            </a:r>
            <a:r>
              <a:rPr lang="en-US" sz="3000" dirty="0"/>
              <a:t>A.D.</a:t>
            </a:r>
            <a:r>
              <a:rPr lang="en-US" sz="3000" dirty="0" smtClean="0"/>
              <a:t>-1650 </a:t>
            </a:r>
            <a:r>
              <a:rPr lang="en-US" sz="3000" dirty="0"/>
              <a:t>A.D.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884" y="1828802"/>
            <a:ext cx="8715901" cy="1000033"/>
          </a:xfrm>
        </p:spPr>
        <p:txBody>
          <a:bodyPr>
            <a:normAutofit/>
          </a:bodyPr>
          <a:lstStyle/>
          <a:p>
            <a:pPr algn="ctr"/>
            <a:r>
              <a:rPr lang="en-US" sz="3000" u="sng" dirty="0" smtClean="0"/>
              <a:t>The first anatomy books were published.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906" y="2828835"/>
            <a:ext cx="4592473" cy="301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62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0"/>
            <a:ext cx="7583488" cy="1283167"/>
          </a:xfrm>
        </p:spPr>
        <p:txBody>
          <a:bodyPr/>
          <a:lstStyle/>
          <a:p>
            <a:r>
              <a:rPr lang="en-US" u="sng" dirty="0" smtClean="0"/>
              <a:t>*renaissance period </a:t>
            </a:r>
            <a:r>
              <a:rPr lang="en-US" u="sng" dirty="0"/>
              <a:t/>
            </a:r>
            <a:br>
              <a:rPr lang="en-US" u="sng" dirty="0"/>
            </a:br>
            <a:r>
              <a:rPr lang="en-US" sz="3000" dirty="0" smtClean="0"/>
              <a:t>1350 </a:t>
            </a:r>
            <a:r>
              <a:rPr lang="en-US" sz="3000" dirty="0"/>
              <a:t>A.D.</a:t>
            </a:r>
            <a:r>
              <a:rPr lang="en-US" sz="3000" dirty="0" smtClean="0"/>
              <a:t>-1650 </a:t>
            </a:r>
            <a:r>
              <a:rPr lang="en-US" sz="3000" dirty="0"/>
              <a:t>A.D.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884" y="1578633"/>
            <a:ext cx="8715901" cy="672889"/>
          </a:xfrm>
        </p:spPr>
        <p:txBody>
          <a:bodyPr>
            <a:normAutofit/>
          </a:bodyPr>
          <a:lstStyle/>
          <a:p>
            <a:pPr algn="ctr"/>
            <a:r>
              <a:rPr lang="en-US" sz="3000" u="sng" dirty="0" smtClean="0"/>
              <a:t>Universities and medical schools were built.</a:t>
            </a:r>
          </a:p>
          <a:p>
            <a:pPr marL="0" indent="0">
              <a:buNone/>
            </a:pPr>
            <a:endParaRPr lang="en-US" sz="3000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538926"/>
            <a:ext cx="6083300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783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70000"/>
              </a:lnSpc>
            </a:pPr>
            <a:r>
              <a:rPr lang="en-US" u="sng" dirty="0"/>
              <a:t>*Primitive times </a:t>
            </a:r>
            <a:br>
              <a:rPr lang="en-US" u="sng" dirty="0"/>
            </a:br>
            <a:r>
              <a:rPr lang="en-US" sz="3000" dirty="0"/>
              <a:t>4000 B.C.-3000 B.C</a:t>
            </a:r>
            <a:r>
              <a:rPr lang="en-US" dirty="0"/>
              <a:t>.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884" y="1578631"/>
            <a:ext cx="8715901" cy="1288691"/>
          </a:xfrm>
        </p:spPr>
        <p:txBody>
          <a:bodyPr>
            <a:normAutofit/>
          </a:bodyPr>
          <a:lstStyle/>
          <a:p>
            <a:r>
              <a:rPr lang="en-US" sz="3000" u="sng" dirty="0" smtClean="0"/>
              <a:t>Opium and morphine-came from the poppy plant; used to treat pain.</a:t>
            </a:r>
            <a:endParaRPr lang="en-US" sz="3000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231" y="2694128"/>
            <a:ext cx="6227267" cy="374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6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0"/>
            <a:ext cx="7583488" cy="1283167"/>
          </a:xfrm>
        </p:spPr>
        <p:txBody>
          <a:bodyPr/>
          <a:lstStyle/>
          <a:p>
            <a:r>
              <a:rPr lang="en-US" u="sng" dirty="0" smtClean="0"/>
              <a:t>*renaissance period </a:t>
            </a:r>
            <a:r>
              <a:rPr lang="en-US" u="sng" dirty="0"/>
              <a:t/>
            </a:r>
            <a:br>
              <a:rPr lang="en-US" u="sng" dirty="0"/>
            </a:br>
            <a:r>
              <a:rPr lang="en-US" sz="3000" dirty="0" smtClean="0"/>
              <a:t>1350 </a:t>
            </a:r>
            <a:r>
              <a:rPr lang="en-US" sz="3000" dirty="0"/>
              <a:t>A.D.</a:t>
            </a:r>
            <a:r>
              <a:rPr lang="en-US" sz="3000" dirty="0" smtClean="0"/>
              <a:t>-1650 </a:t>
            </a:r>
            <a:r>
              <a:rPr lang="en-US" sz="3000" dirty="0"/>
              <a:t>A.D.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884" y="1838745"/>
            <a:ext cx="8715901" cy="18275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200" b="1" dirty="0" smtClean="0"/>
              <a:t>The average life span </a:t>
            </a:r>
          </a:p>
          <a:p>
            <a:pPr marL="0" indent="0" algn="ctr">
              <a:buNone/>
            </a:pPr>
            <a:r>
              <a:rPr lang="en-US" sz="4200" b="1" dirty="0" smtClean="0"/>
              <a:t>of 30-40 years!</a:t>
            </a:r>
            <a:endParaRPr lang="en-US" sz="4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60520"/>
            <a:ext cx="9144000" cy="269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25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/>
              <a:t>*renaissance period </a:t>
            </a:r>
            <a:br>
              <a:rPr lang="en-US" u="sng" dirty="0"/>
            </a:br>
            <a:r>
              <a:rPr lang="en-US" sz="3000" dirty="0"/>
              <a:t>1350 A.D.-1650 A.D.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651" y="3481664"/>
            <a:ext cx="4051300" cy="306730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1519248"/>
            <a:ext cx="7583488" cy="4297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smtClean="0"/>
              <a:t>Question for Discussion:</a:t>
            </a:r>
          </a:p>
          <a:p>
            <a:r>
              <a:rPr lang="en-US" sz="3000" dirty="0" smtClean="0"/>
              <a:t>What led to a better understanding of anatomy and physiology during this historical period?</a:t>
            </a:r>
          </a:p>
          <a:p>
            <a:r>
              <a:rPr lang="en-US" sz="3000" dirty="0" smtClean="0"/>
              <a:t>Why was that                                  important?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290371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smtClean="0"/>
              <a:t>*Primitive times</a:t>
            </a:r>
            <a:br>
              <a:rPr lang="en-US" u="sng" dirty="0" smtClean="0"/>
            </a:br>
            <a:r>
              <a:rPr lang="en-US" sz="3000" u="sng" dirty="0" smtClean="0"/>
              <a:t>4000 B.C.-3000 B.C.</a:t>
            </a:r>
            <a:endParaRPr lang="en-US" sz="30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884" y="1578631"/>
            <a:ext cx="8715901" cy="1346423"/>
          </a:xfrm>
        </p:spPr>
        <p:txBody>
          <a:bodyPr>
            <a:normAutofit/>
          </a:bodyPr>
          <a:lstStyle/>
          <a:p>
            <a:r>
              <a:rPr lang="en-US" sz="3000" u="sng" dirty="0" smtClean="0"/>
              <a:t>Quinine-came from cinchona tree bark; used to treat stomach problems.</a:t>
            </a:r>
            <a:endParaRPr lang="en-US" sz="3000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637" y="2419694"/>
            <a:ext cx="3342314" cy="41424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818" y="2925054"/>
            <a:ext cx="2734636" cy="335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126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70000"/>
              </a:lnSpc>
            </a:pPr>
            <a:r>
              <a:rPr lang="en-US" u="sng" dirty="0" smtClean="0"/>
              <a:t>*Primitive times</a:t>
            </a:r>
            <a:br>
              <a:rPr lang="en-US" u="sng" dirty="0" smtClean="0"/>
            </a:br>
            <a:r>
              <a:rPr lang="en-US" sz="3000" dirty="0"/>
              <a:t>4000 B.C.-3000 B.C</a:t>
            </a:r>
            <a:r>
              <a:rPr lang="en-US" dirty="0"/>
              <a:t>.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884" y="1578631"/>
            <a:ext cx="8715901" cy="1673567"/>
          </a:xfrm>
        </p:spPr>
        <p:txBody>
          <a:bodyPr>
            <a:normAutofit/>
          </a:bodyPr>
          <a:lstStyle/>
          <a:p>
            <a:r>
              <a:rPr lang="en-US" sz="3000" u="sng" dirty="0" smtClean="0"/>
              <a:t>Trepanation or trephining-drilling a hole in the skull to let out evil spirits, relieve pressure on the brain, relieve a headache or to heighten awareness.</a:t>
            </a:r>
            <a:endParaRPr lang="en-US" sz="3000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6078" y="3252198"/>
            <a:ext cx="2441360" cy="331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50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70000"/>
              </a:lnSpc>
            </a:pPr>
            <a:r>
              <a:rPr lang="en-US" u="sng" dirty="0" smtClean="0"/>
              <a:t>*Primitive times</a:t>
            </a:r>
            <a:br>
              <a:rPr lang="en-US" u="sng" dirty="0" smtClean="0"/>
            </a:br>
            <a:r>
              <a:rPr lang="en-US" sz="3000" dirty="0"/>
              <a:t>4000 B.C.-3000 B.C</a:t>
            </a:r>
            <a:r>
              <a:rPr lang="en-US" dirty="0"/>
              <a:t>.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884" y="2588608"/>
            <a:ext cx="8715901" cy="2019955"/>
          </a:xfrm>
        </p:spPr>
        <p:txBody>
          <a:bodyPr>
            <a:normAutofit/>
          </a:bodyPr>
          <a:lstStyle/>
          <a:p>
            <a:pPr algn="ctr"/>
            <a:r>
              <a:rPr lang="en-US" sz="4200" b="1" dirty="0" smtClean="0"/>
              <a:t>Lifespan during primitive times:</a:t>
            </a:r>
          </a:p>
          <a:p>
            <a:pPr marL="0" indent="0" algn="ctr">
              <a:buNone/>
            </a:pPr>
            <a:r>
              <a:rPr lang="en-US" sz="4200" b="1" dirty="0" smtClean="0"/>
              <a:t>20 years!</a:t>
            </a:r>
            <a:endParaRPr lang="en-US" sz="4200" b="1" dirty="0"/>
          </a:p>
        </p:txBody>
      </p:sp>
    </p:spTree>
    <p:extLst>
      <p:ext uri="{BB962C8B-B14F-4D97-AF65-F5344CB8AC3E}">
        <p14:creationId xmlns:p14="http://schemas.microsoft.com/office/powerpoint/2010/main" val="4073147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70000"/>
              </a:lnSpc>
            </a:pPr>
            <a:r>
              <a:rPr lang="en-US" u="sng" dirty="0"/>
              <a:t>*Primitive </a:t>
            </a:r>
            <a:r>
              <a:rPr lang="en-US" u="sng" dirty="0" smtClean="0"/>
              <a:t>times</a:t>
            </a:r>
            <a:br>
              <a:rPr lang="en-US" u="sng" dirty="0" smtClean="0"/>
            </a:br>
            <a:r>
              <a:rPr lang="en-US" sz="3000" dirty="0"/>
              <a:t>4000 B.C.-3000 B.C</a:t>
            </a:r>
            <a:r>
              <a:rPr lang="en-US" dirty="0"/>
              <a:t>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79463" y="1828800"/>
            <a:ext cx="5418137" cy="4297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smtClean="0"/>
              <a:t>Questions for discussion:</a:t>
            </a:r>
          </a:p>
          <a:p>
            <a:r>
              <a:rPr lang="en-US" sz="3000" dirty="0" smtClean="0"/>
              <a:t>If you had a stomach ache and chills during primitive times, would you tell someone? Why or Why not?</a:t>
            </a:r>
          </a:p>
          <a:p>
            <a:endParaRPr lang="en-US" sz="3000" dirty="0"/>
          </a:p>
          <a:p>
            <a:r>
              <a:rPr lang="en-US" sz="3000" dirty="0" smtClean="0"/>
              <a:t>What do you think were the complications of trepanation?</a:t>
            </a:r>
            <a:endParaRPr lang="en-US" sz="3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770" y="1828800"/>
            <a:ext cx="2508079" cy="465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906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1107</Words>
  <Application>Microsoft Macintosh PowerPoint</Application>
  <PresentationFormat>On-screen Show (4:3)</PresentationFormat>
  <Paragraphs>156</Paragraphs>
  <Slides>51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History of Health Care</vt:lpstr>
      <vt:lpstr>*Primitive times  4000 B.C.-3000 B.C.</vt:lpstr>
      <vt:lpstr>*Primitive times  4000 B.C.-3000 B.C.</vt:lpstr>
      <vt:lpstr>*Primitive times  4000 B.C.-3000 B.C.</vt:lpstr>
      <vt:lpstr>*Primitive times  4000 B.C.-3000 B.C.</vt:lpstr>
      <vt:lpstr>*Primitive times 4000 B.C.-3000 B.C.</vt:lpstr>
      <vt:lpstr>*Primitive times 4000 B.C.-3000 B.C.</vt:lpstr>
      <vt:lpstr>*Primitive times 4000 B.C.-3000 B.C.</vt:lpstr>
      <vt:lpstr>*Primitive times 4000 B.C.-3000 B.C.</vt:lpstr>
      <vt:lpstr>*Egyptians 3000 B.C. – 300 B.C</vt:lpstr>
      <vt:lpstr> *Egyptians 3000 B.C. – 300 B.C. </vt:lpstr>
      <vt:lpstr>*Egyptians 3000 B.C. – 300 B.C</vt:lpstr>
      <vt:lpstr>*Egyptians 3000 B.C. – 300 B.C</vt:lpstr>
      <vt:lpstr>*Egyptians 3000 B.C. – 300 B.C</vt:lpstr>
      <vt:lpstr>*Ancient Chinese 1700 B.C.- 220 A.D.</vt:lpstr>
      <vt:lpstr>*Ancient Chinese 1700 B.C.- 220 A.D.</vt:lpstr>
      <vt:lpstr>*Ancient greeks  1200 B.C.-200 B.C.</vt:lpstr>
      <vt:lpstr>*Ancient greeks  1200 B.C.-200 B.C.</vt:lpstr>
      <vt:lpstr>*Ancient greeks  1200 B.C.-200 B.C.</vt:lpstr>
      <vt:lpstr>*Ancient greeks  1200 B.C.-200 B.C.</vt:lpstr>
      <vt:lpstr>*Ancient greeks  1200 B.C.-200 B.C.</vt:lpstr>
      <vt:lpstr>*Ancient greeks  1200 B.C.-200 B.C.</vt:lpstr>
      <vt:lpstr>*Ancient greeks  1200 B.C.-200 B.C.</vt:lpstr>
      <vt:lpstr>*Ancient greeks  1200 B.C.-200 B.C.</vt:lpstr>
      <vt:lpstr>*Ancient greeks  1200 B.C.-200 B.C.</vt:lpstr>
      <vt:lpstr>*Ancient greeks  1200 B.C.-200 B.C.</vt:lpstr>
      <vt:lpstr>*Ancient greeks  1200 B.C.-200 B.C.</vt:lpstr>
      <vt:lpstr>*Ancient romans  753 B.C.-410 A.D.</vt:lpstr>
      <vt:lpstr>*Ancient romans  753 B.C.-410 A.D.</vt:lpstr>
      <vt:lpstr>*Ancient romans  753 B.C.-410 A.D.</vt:lpstr>
      <vt:lpstr>*Ancient romans  753 B.C.-410 A.D.</vt:lpstr>
      <vt:lpstr>*Ancient romans  753 B.C.-410 A.D.</vt:lpstr>
      <vt:lpstr>*Ancient romans  753 B.C.-410 A.D.</vt:lpstr>
      <vt:lpstr>*The dark ages  400 A.D.-800 A.D.</vt:lpstr>
      <vt:lpstr>*The dark ages  400 A.D.-800 A.D.</vt:lpstr>
      <vt:lpstr>*The dark ages  400 A.D.-800 A.D.</vt:lpstr>
      <vt:lpstr>*The dark ages  400 A.D.-800 A.D.</vt:lpstr>
      <vt:lpstr>*The dark ages  400 A.D.-800 A.D.</vt:lpstr>
      <vt:lpstr>*middle ages  800 A.D.-1400 A.D.</vt:lpstr>
      <vt:lpstr>*middle ages  800 A.D.-1400 A.D.</vt:lpstr>
      <vt:lpstr>*middle ages  800 A.D.-1400 A.D.</vt:lpstr>
      <vt:lpstr>*middle ages  800 A.D.-1400 A.D.</vt:lpstr>
      <vt:lpstr>*middle ages  800 A.D.-1400 A.D.</vt:lpstr>
      <vt:lpstr>*middle ages  800 A.D.-1400 A.D.</vt:lpstr>
      <vt:lpstr>*renaissance period  1350 A.D.-1650 A.D.</vt:lpstr>
      <vt:lpstr>*renaissance period  1350 A.D.-1650 A.D.</vt:lpstr>
      <vt:lpstr>*renaissance period  1350 A.D.-1650 A.D.</vt:lpstr>
      <vt:lpstr>*renaissance period  1350 A.D.-1650 A.D.</vt:lpstr>
      <vt:lpstr>*renaissance period  1350 A.D.-1650 A.D.</vt:lpstr>
      <vt:lpstr>*renaissance period  1350 A.D.-1650 A.D.</vt:lpstr>
      <vt:lpstr>*renaissance period  1350 A.D.-1650 A.D.</vt:lpstr>
    </vt:vector>
  </TitlesOfParts>
  <Company>rss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History of Health Care</dc:title>
  <dc:creator>teesha bryant</dc:creator>
  <cp:lastModifiedBy>teesha bryant</cp:lastModifiedBy>
  <cp:revision>3</cp:revision>
  <dcterms:created xsi:type="dcterms:W3CDTF">2014-09-15T23:52:30Z</dcterms:created>
  <dcterms:modified xsi:type="dcterms:W3CDTF">2014-09-16T03:39:18Z</dcterms:modified>
</cp:coreProperties>
</file>