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sldIdLst>
    <p:sldId id="257" r:id="rId2"/>
    <p:sldId id="335" r:id="rId3"/>
    <p:sldId id="33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303" r:id="rId26"/>
    <p:sldId id="304" r:id="rId27"/>
    <p:sldId id="305" r:id="rId28"/>
    <p:sldId id="306" r:id="rId29"/>
    <p:sldId id="307" r:id="rId30"/>
    <p:sldId id="308" r:id="rId31"/>
    <p:sldId id="337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331" r:id="rId55"/>
    <p:sldId id="332" r:id="rId56"/>
    <p:sldId id="333" r:id="rId57"/>
    <p:sldId id="334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23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6584-35BE-5A43-AAF2-E3AAFC6E3386}" type="datetimeFigureOut">
              <a:rPr lang="en-US" smtClean="0"/>
              <a:t>9/22/14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BB52-F988-7C4C-B27E-1808BF25F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4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6584-35BE-5A43-AAF2-E3AAFC6E3386}" type="datetimeFigureOut">
              <a:rPr lang="en-US" smtClean="0"/>
              <a:t>9/22/14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BB52-F988-7C4C-B27E-1808BF25F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6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6584-35BE-5A43-AAF2-E3AAFC6E3386}" type="datetimeFigureOut">
              <a:rPr lang="en-US" smtClean="0"/>
              <a:t>9/22/14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BB52-F988-7C4C-B27E-1808BF25F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4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6584-35BE-5A43-AAF2-E3AAFC6E3386}" type="datetimeFigureOut">
              <a:rPr lang="en-US" smtClean="0"/>
              <a:t>9/22/14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BB52-F988-7C4C-B27E-1808BF25F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6584-35BE-5A43-AAF2-E3AAFC6E3386}" type="datetimeFigureOut">
              <a:rPr lang="en-US" smtClean="0"/>
              <a:t>9/22/14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BB52-F988-7C4C-B27E-1808BF25F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1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6584-35BE-5A43-AAF2-E3AAFC6E3386}" type="datetimeFigureOut">
              <a:rPr lang="en-US" smtClean="0"/>
              <a:t>9/22/14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BB52-F988-7C4C-B27E-1808BF25F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60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6584-35BE-5A43-AAF2-E3AAFC6E3386}" type="datetimeFigureOut">
              <a:rPr lang="en-US" smtClean="0"/>
              <a:t>9/22/14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BB52-F988-7C4C-B27E-1808BF25F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0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6584-35BE-5A43-AAF2-E3AAFC6E3386}" type="datetimeFigureOut">
              <a:rPr lang="en-US" smtClean="0"/>
              <a:t>9/22/14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BB52-F988-7C4C-B27E-1808BF25F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73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6584-35BE-5A43-AAF2-E3AAFC6E3386}" type="datetimeFigureOut">
              <a:rPr lang="en-US" smtClean="0"/>
              <a:t>9/22/14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BB52-F988-7C4C-B27E-1808BF25F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24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6584-35BE-5A43-AAF2-E3AAFC6E3386}" type="datetimeFigureOut">
              <a:rPr lang="en-US" smtClean="0"/>
              <a:t>9/22/14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BB52-F988-7C4C-B27E-1808BF25F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98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6584-35BE-5A43-AAF2-E3AAFC6E3386}" type="datetimeFigureOut">
              <a:rPr lang="en-US" smtClean="0"/>
              <a:t>9/22/14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0BB52-F988-7C4C-B27E-1808BF25F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1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26584-35BE-5A43-AAF2-E3AAFC6E3386}" type="datetimeFigureOut">
              <a:rPr lang="en-US" smtClean="0"/>
              <a:t>9/22/14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0BB52-F988-7C4C-B27E-1808BF25F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dirty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History of Health Care</a:t>
            </a:r>
          </a:p>
        </p:txBody>
      </p:sp>
      <p:sp>
        <p:nvSpPr>
          <p:cNvPr id="84" name="Shape 84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 dirty="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Health Team Relations</a:t>
            </a:r>
          </a:p>
        </p:txBody>
      </p:sp>
    </p:spTree>
    <p:extLst>
      <p:ext uri="{BB962C8B-B14F-4D97-AF65-F5344CB8AC3E}">
        <p14:creationId xmlns:p14="http://schemas.microsoft.com/office/powerpoint/2010/main" val="14750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18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12" name="Shape 112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1673566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Benjamin Franklin invented bifocals, discovered that colds can be passed from person to person</a:t>
            </a: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 and invented the catheter.</a:t>
            </a:r>
          </a:p>
        </p:txBody>
      </p:sp>
      <p:pic>
        <p:nvPicPr>
          <p:cNvPr id="113" name="image6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9462" y="3079005"/>
            <a:ext cx="3023591" cy="347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6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70400" y="2716383"/>
            <a:ext cx="3668289" cy="38414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95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18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17" name="Shape 117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767426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Edward Jenner developed the smallpox vaccine.</a:t>
            </a:r>
          </a:p>
        </p:txBody>
      </p:sp>
      <p:pic>
        <p:nvPicPr>
          <p:cNvPr id="118" name="image7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883" y="2346056"/>
            <a:ext cx="4102101" cy="273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7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1981" y="2519249"/>
            <a:ext cx="5144804" cy="39023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09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18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22" name="Shape 122"/>
          <p:cNvSpPr>
            <a:spLocks noGrp="1"/>
          </p:cNvSpPr>
          <p:nvPr>
            <p:ph idx="1"/>
          </p:nvPr>
        </p:nvSpPr>
        <p:spPr>
          <a:xfrm>
            <a:off x="230883" y="2752502"/>
            <a:ext cx="8715903" cy="1923737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4200" b="1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Average life span</a:t>
            </a:r>
          </a:p>
          <a:p>
            <a:pPr marL="0" lvl="0" indent="0" algn="ctr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4200" b="1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of 40-50 years!</a:t>
            </a:r>
          </a:p>
        </p:txBody>
      </p:sp>
    </p:spTree>
    <p:extLst>
      <p:ext uri="{BB962C8B-B14F-4D97-AF65-F5344CB8AC3E}">
        <p14:creationId xmlns:p14="http://schemas.microsoft.com/office/powerpoint/2010/main" val="95444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 dirty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 dirty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 dirty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</a:t>
            </a:r>
            <a:r>
              <a:rPr sz="4800" u="sng" dirty="0" smtClean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century</a:t>
            </a:r>
            <a:r>
              <a:rPr lang="en-US" sz="4800" u="sng" dirty="0" smtClean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/>
            </a:r>
            <a:br>
              <a:rPr lang="en-US" sz="4800" u="sng" dirty="0" smtClean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</a:br>
            <a:r>
              <a:rPr lang="en-US" sz="3200" u="sng" dirty="0" smtClean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1800AD-1900AD</a:t>
            </a:r>
            <a:endParaRPr sz="3200" u="sng" dirty="0">
              <a:solidFill>
                <a:srgbClr val="FFFFFF"/>
              </a:solidFill>
              <a:effectLst>
                <a:outerShdw blurRad="50800" dist="12700" dir="2700000" rotWithShape="0">
                  <a:srgbClr val="000000">
                    <a:alpha val="60000"/>
                  </a:srgbClr>
                </a:outerShdw>
              </a:effectLst>
            </a:endParaRPr>
          </a:p>
        </p:txBody>
      </p:sp>
      <p:sp>
        <p:nvSpPr>
          <p:cNvPr id="125" name="Shape 125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788353"/>
          </a:xfrm>
          <a:prstGeom prst="rect">
            <a:avLst/>
          </a:prstGeom>
        </p:spPr>
        <p:txBody>
          <a:bodyPr/>
          <a:lstStyle>
            <a:lvl1pPr marL="353218" indent="-353218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French barbers extracted teeth.</a:t>
            </a:r>
          </a:p>
        </p:txBody>
      </p:sp>
      <p:pic>
        <p:nvPicPr>
          <p:cNvPr id="126" name="image7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0810" y="2193789"/>
            <a:ext cx="3912142" cy="4491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7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788" y="2366984"/>
            <a:ext cx="3521556" cy="41061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20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30" name="Shape 130"/>
          <p:cNvSpPr>
            <a:spLocks noGrp="1"/>
          </p:cNvSpPr>
          <p:nvPr>
            <p:ph idx="1"/>
          </p:nvPr>
        </p:nvSpPr>
        <p:spPr>
          <a:xfrm>
            <a:off x="230883" y="1549122"/>
            <a:ext cx="8715903" cy="1529882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endParaRPr sz="3000">
              <a:solidFill>
                <a:srgbClr val="333333"/>
              </a:solidFill>
              <a:effectLst>
                <a:outerShdw blurRad="63500" dir="2700000" rotWithShape="0">
                  <a:srgbClr val="FFFFFF">
                    <a:alpha val="40000"/>
                  </a:srgbClr>
                </a:outerShdw>
              </a:effectLst>
            </a:endParaRPr>
          </a:p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Leaches were used.</a:t>
            </a:r>
          </a:p>
        </p:txBody>
      </p:sp>
      <p:pic>
        <p:nvPicPr>
          <p:cNvPr id="131" name="image7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0868" y="2848078"/>
            <a:ext cx="5365132" cy="38213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402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34" name="Shape 134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961545"/>
          </a:xfrm>
          <a:prstGeom prst="rect">
            <a:avLst/>
          </a:prstGeom>
        </p:spPr>
        <p:txBody>
          <a:bodyPr/>
          <a:lstStyle>
            <a:lvl1pPr marL="353218" indent="-353218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Enemas were used.</a:t>
            </a:r>
          </a:p>
        </p:txBody>
      </p:sp>
      <p:pic>
        <p:nvPicPr>
          <p:cNvPr id="135" name="image7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8031" y="1783769"/>
            <a:ext cx="31750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7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9462" y="2815226"/>
            <a:ext cx="4127501" cy="304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384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39" name="Shape 139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923059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1</a:t>
            </a:r>
            <a:r>
              <a:rPr sz="3000" baseline="30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st</a:t>
            </a: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 blood transfusion.</a:t>
            </a:r>
          </a:p>
        </p:txBody>
      </p:sp>
      <p:pic>
        <p:nvPicPr>
          <p:cNvPr id="140" name="image7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2991" y="2020597"/>
            <a:ext cx="4422045" cy="44240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784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43" name="Shape 143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923059"/>
          </a:xfrm>
          <a:prstGeom prst="rect">
            <a:avLst/>
          </a:prstGeom>
        </p:spPr>
        <p:txBody>
          <a:bodyPr/>
          <a:lstStyle>
            <a:lvl1pPr marL="353218" indent="-353218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Provided treatment for mental illness.</a:t>
            </a:r>
          </a:p>
        </p:txBody>
      </p:sp>
      <p:pic>
        <p:nvPicPr>
          <p:cNvPr id="144" name="image7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2283375"/>
            <a:ext cx="7620000" cy="4279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321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47" name="Shape 147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577348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Rene’ Laennec invented a stethoscope made of wood so now we could hear sounds inside the body.</a:t>
            </a:r>
          </a:p>
        </p:txBody>
      </p:sp>
      <p:pic>
        <p:nvPicPr>
          <p:cNvPr id="148" name="image7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8844" y="2732614"/>
            <a:ext cx="6257942" cy="38184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238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51" name="Shape 151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827517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lnSpc>
                <a:spcPct val="9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Florence Nightingale started the first nursing school and respectable women could now be nurses.</a:t>
            </a: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; Nightingale was the founder of modern nursing. She also invented the call bell.</a:t>
            </a:r>
          </a:p>
        </p:txBody>
      </p:sp>
      <p:pic>
        <p:nvPicPr>
          <p:cNvPr id="152" name="image8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8625" y="3406147"/>
            <a:ext cx="2667001" cy="32786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420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2: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0" y="1971675"/>
            <a:ext cx="7583488" cy="1752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/>
              <a:t>“Medical Advances Made in the 16</a:t>
            </a:r>
            <a:r>
              <a:rPr lang="en-US" sz="4400" baseline="30000" dirty="0" smtClean="0"/>
              <a:t>th</a:t>
            </a:r>
            <a:r>
              <a:rPr lang="en-US" sz="4400" dirty="0" smtClean="0"/>
              <a:t>-20</a:t>
            </a:r>
            <a:r>
              <a:rPr lang="en-US" sz="4400" baseline="30000" dirty="0" smtClean="0"/>
              <a:t>th</a:t>
            </a:r>
            <a:r>
              <a:rPr lang="en-US" sz="4400" dirty="0" smtClean="0"/>
              <a:t> Century Health Care and the Men and Women Who Made Historical Contributions”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2969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55" name="Shape 155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538860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Discovered that handwashing decreases the spread of germs.</a:t>
            </a:r>
          </a:p>
        </p:txBody>
      </p:sp>
      <p:pic>
        <p:nvPicPr>
          <p:cNvPr id="156" name="image8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5115" y="3463611"/>
            <a:ext cx="4572001" cy="26366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017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59" name="Shape 159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615836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Infection control standards were established since doctors understood that microorganisms cause disease.</a:t>
            </a:r>
          </a:p>
        </p:txBody>
      </p:sp>
      <p:pic>
        <p:nvPicPr>
          <p:cNvPr id="160" name="image8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5952" y="3232954"/>
            <a:ext cx="3345660" cy="33556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93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63" name="Shape 163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1307935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Elizabeth Blackwell became the 1</a:t>
            </a:r>
            <a:r>
              <a:rPr sz="3000" u="sng" baseline="30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st</a:t>
            </a: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 female physician in the U.S. in 1849.</a:t>
            </a:r>
          </a:p>
        </p:txBody>
      </p:sp>
      <p:pic>
        <p:nvPicPr>
          <p:cNvPr id="164" name="image8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0248" y="2886567"/>
            <a:ext cx="3136681" cy="38102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5212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67" name="Shape 167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1019279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Clara Barton founded the American Red Cross in 1881.</a:t>
            </a:r>
          </a:p>
        </p:txBody>
      </p:sp>
      <p:pic>
        <p:nvPicPr>
          <p:cNvPr id="168" name="image8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453" y="2597911"/>
            <a:ext cx="3500791" cy="3947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8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17193" y="3002027"/>
            <a:ext cx="5329592" cy="33633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089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72" name="Shape 172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211716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Paul Ehrlich discovered the “magic bullet”, chemicals to fight disease (syphilis).</a:t>
            </a:r>
          </a:p>
        </p:txBody>
      </p:sp>
      <p:pic>
        <p:nvPicPr>
          <p:cNvPr id="173" name="image8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0466" y="2655640"/>
            <a:ext cx="2977739" cy="4044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8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3206257"/>
            <a:ext cx="3810000" cy="2857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120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77" name="Shape 177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1866003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Louis Pasteur invented the pasteurization of milk since microorganisms cause disease/infection.</a:t>
            </a:r>
          </a:p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Developed the rabies vaccine.</a:t>
            </a:r>
          </a:p>
        </p:txBody>
      </p:sp>
      <p:pic>
        <p:nvPicPr>
          <p:cNvPr id="178" name="image8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883" y="3617831"/>
            <a:ext cx="2645330" cy="3077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8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9221" y="4086225"/>
            <a:ext cx="4033605" cy="2609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90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8952" y="2652019"/>
            <a:ext cx="2967833" cy="20049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637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83" name="Shape 183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904490"/>
          </a:xfrm>
          <a:prstGeom prst="rect">
            <a:avLst/>
          </a:prstGeom>
        </p:spPr>
        <p:txBody>
          <a:bodyPr/>
          <a:lstStyle>
            <a:lvl1pPr marL="353218" indent="-353218">
              <a:lnSpc>
                <a:spcPct val="90000"/>
              </a:lnSpc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Joseph Lister invented disinfectants and antiseptics after discovering that carbonic acid kills germs. Now antiseptics are used during surgery to help prevent infection. </a:t>
            </a:r>
          </a:p>
        </p:txBody>
      </p:sp>
      <p:pic>
        <p:nvPicPr>
          <p:cNvPr id="184" name="image9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5558" y="3348414"/>
            <a:ext cx="5579717" cy="33133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506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87" name="Shape 187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577348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Robert Koch developed the culture plate to identify pathogens; also discovered the germ that causes Tuberculosis.</a:t>
            </a:r>
          </a:p>
        </p:txBody>
      </p:sp>
      <p:pic>
        <p:nvPicPr>
          <p:cNvPr id="188" name="image9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337" y="3155979"/>
            <a:ext cx="2324101" cy="349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9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2386" y="2722995"/>
            <a:ext cx="2763604" cy="2482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9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52879" y="4674799"/>
            <a:ext cx="2975248" cy="19736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93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93" name="Shape 193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1327179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Wilhelm Roentgen invented x-rays in 1895 so that we could view the inside of the body.</a:t>
            </a:r>
          </a:p>
        </p:txBody>
      </p:sp>
      <p:pic>
        <p:nvPicPr>
          <p:cNvPr id="194" name="image9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331" y="2732615"/>
            <a:ext cx="3591597" cy="3848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9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7037" y="2732615"/>
            <a:ext cx="2550643" cy="36827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4656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19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98" name="Shape 198"/>
          <p:cNvSpPr>
            <a:spLocks noGrp="1"/>
          </p:cNvSpPr>
          <p:nvPr>
            <p:ph idx="1"/>
          </p:nvPr>
        </p:nvSpPr>
        <p:spPr>
          <a:xfrm>
            <a:off x="230883" y="2906453"/>
            <a:ext cx="8715903" cy="157734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0000"/>
              </a:lnSpc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4200" b="1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Average life span </a:t>
            </a:r>
          </a:p>
          <a:p>
            <a:pPr marL="0" lvl="0" indent="0" algn="ctr">
              <a:lnSpc>
                <a:spcPct val="90000"/>
              </a:lnSpc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4200" b="1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of 40-60 years!</a:t>
            </a:r>
          </a:p>
        </p:txBody>
      </p:sp>
    </p:spTree>
    <p:extLst>
      <p:ext uri="{BB962C8B-B14F-4D97-AF65-F5344CB8AC3E}">
        <p14:creationId xmlns:p14="http://schemas.microsoft.com/office/powerpoint/2010/main" val="26087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8" cy="1283167"/>
          </a:xfrm>
        </p:spPr>
        <p:txBody>
          <a:bodyPr/>
          <a:lstStyle/>
          <a:p>
            <a:r>
              <a:rPr lang="en-US" u="sng" dirty="0" smtClean="0"/>
              <a:t>*The 16</a:t>
            </a:r>
            <a:r>
              <a:rPr lang="en-US" u="sng" baseline="30000" dirty="0" smtClean="0"/>
              <a:t>th</a:t>
            </a:r>
            <a:r>
              <a:rPr lang="en-US" u="sng" dirty="0" smtClean="0"/>
              <a:t> and 17</a:t>
            </a:r>
            <a:r>
              <a:rPr lang="en-US" u="sng" baseline="30000" dirty="0" smtClean="0"/>
              <a:t>th</a:t>
            </a:r>
            <a:r>
              <a:rPr lang="en-US" u="sng" dirty="0" smtClean="0"/>
              <a:t> century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4" y="1578633"/>
            <a:ext cx="8715901" cy="24240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u="sng" dirty="0" smtClean="0"/>
              <a:t>16</a:t>
            </a:r>
            <a:r>
              <a:rPr lang="en-US" sz="3000" u="sng" baseline="30000" dirty="0" smtClean="0"/>
              <a:t>th</a:t>
            </a:r>
            <a:r>
              <a:rPr lang="en-US" sz="3000" u="sng" dirty="0" smtClean="0"/>
              <a:t> Century 1500-1600</a:t>
            </a:r>
            <a:r>
              <a:rPr lang="en-US" sz="3000" dirty="0" smtClean="0"/>
              <a:t>		</a:t>
            </a:r>
            <a:r>
              <a:rPr lang="en-US" sz="3000" u="sng" dirty="0" smtClean="0"/>
              <a:t>17</a:t>
            </a:r>
            <a:r>
              <a:rPr lang="en-US" sz="3000" u="sng" baseline="30000" dirty="0" smtClean="0"/>
              <a:t>th</a:t>
            </a:r>
            <a:r>
              <a:rPr lang="en-US" sz="3000" u="sng" dirty="0" smtClean="0"/>
              <a:t> Century 1600-1700</a:t>
            </a:r>
          </a:p>
          <a:p>
            <a:r>
              <a:rPr lang="en-US" sz="3200" u="sng" dirty="0" smtClean="0"/>
              <a:t>Disease still not fully understood, many died from infection.</a:t>
            </a:r>
          </a:p>
          <a:p>
            <a:r>
              <a:rPr lang="en-US" sz="3200" u="sng" dirty="0" smtClean="0"/>
              <a:t>Many died from childbed/</a:t>
            </a:r>
            <a:r>
              <a:rPr lang="en-US" sz="3200" u="sng" dirty="0" err="1" smtClean="0"/>
              <a:t>puerpal</a:t>
            </a:r>
            <a:r>
              <a:rPr lang="en-US" sz="3200" u="sng" dirty="0" smtClean="0"/>
              <a:t> fever because they </a:t>
            </a:r>
            <a:r>
              <a:rPr lang="en-US" sz="3200" u="sng" dirty="0" err="1" smtClean="0"/>
              <a:t>didn</a:t>
            </a:r>
            <a:r>
              <a:rPr lang="fr-FR" sz="3200" u="sng" dirty="0" smtClean="0"/>
              <a:t>’</a:t>
            </a:r>
            <a:r>
              <a:rPr lang="en-US" sz="3200" u="sng" dirty="0" smtClean="0"/>
              <a:t>t practice </a:t>
            </a:r>
            <a:r>
              <a:rPr lang="en-US" sz="3200" u="sng" dirty="0" err="1" smtClean="0"/>
              <a:t>handwashing</a:t>
            </a:r>
            <a:r>
              <a:rPr lang="en-US" sz="3200" u="sng" dirty="0" smtClean="0"/>
              <a:t>!</a:t>
            </a:r>
            <a:endParaRPr lang="en-US" sz="32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3" y="4184822"/>
            <a:ext cx="3992156" cy="2519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127" y="4184822"/>
            <a:ext cx="2248824" cy="22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0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01" name="Shape 201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1000035"/>
          </a:xfrm>
          <a:prstGeom prst="rect">
            <a:avLst/>
          </a:prstGeom>
        </p:spPr>
        <p:txBody>
          <a:bodyPr/>
          <a:lstStyle>
            <a:lvl1pPr marL="353218" indent="-353218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Classified the blood groups.</a:t>
            </a:r>
          </a:p>
        </p:txBody>
      </p:sp>
      <p:pic>
        <p:nvPicPr>
          <p:cNvPr id="202" name="image9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2120" y="2193789"/>
            <a:ext cx="3174666" cy="3926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9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" y="3042275"/>
            <a:ext cx="3810000" cy="2159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386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06" name="Shape 206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961545"/>
          </a:xfrm>
          <a:prstGeom prst="rect">
            <a:avLst/>
          </a:prstGeom>
        </p:spPr>
        <p:txBody>
          <a:bodyPr/>
          <a:lstStyle>
            <a:lvl1pPr marL="353218" indent="-353218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Discovered that white blood cells fight disease.</a:t>
            </a:r>
          </a:p>
        </p:txBody>
      </p:sp>
      <p:pic>
        <p:nvPicPr>
          <p:cNvPr id="207" name="image9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4828" y="2809590"/>
            <a:ext cx="5264121" cy="30405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20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10" name="Shape 210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884572"/>
          </a:xfrm>
          <a:prstGeom prst="rect">
            <a:avLst/>
          </a:prstGeom>
        </p:spPr>
        <p:txBody>
          <a:bodyPr/>
          <a:lstStyle>
            <a:lvl1pPr marL="353218" indent="-353218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Began to grow viruses in cultures.</a:t>
            </a:r>
          </a:p>
        </p:txBody>
      </p:sp>
      <p:pic>
        <p:nvPicPr>
          <p:cNvPr id="211" name="image10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0600" y="2463202"/>
            <a:ext cx="4610100" cy="42037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76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14" name="Shape 214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1000035"/>
          </a:xfrm>
          <a:prstGeom prst="rect">
            <a:avLst/>
          </a:prstGeom>
        </p:spPr>
        <p:txBody>
          <a:bodyPr/>
          <a:lstStyle>
            <a:lvl1pPr marL="353218" indent="-353218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Health insurance was formed.</a:t>
            </a:r>
          </a:p>
        </p:txBody>
      </p:sp>
      <p:pic>
        <p:nvPicPr>
          <p:cNvPr id="215" name="image1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2366984"/>
            <a:ext cx="6096000" cy="39521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25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18" name="Shape 218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384910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Insulin was discovered to treat diabetes. (Diabetes cannot be prevented through an immunization.)</a:t>
            </a:r>
          </a:p>
        </p:txBody>
      </p:sp>
      <p:pic>
        <p:nvPicPr>
          <p:cNvPr id="219" name="image10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7328" y="2751857"/>
            <a:ext cx="4623897" cy="2828957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/>
          <p:nvPr/>
        </p:nvSpPr>
        <p:spPr>
          <a:xfrm>
            <a:off x="1684700" y="5850292"/>
            <a:ext cx="6082455" cy="827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ln w="31550">
                  <a:solidFill>
                    <a:srgbClr val="9C3D3D"/>
                  </a:solidFill>
                </a:ln>
                <a:solidFill>
                  <a:srgbClr val="FFFFFF"/>
                </a:solidFill>
                <a:effectLst>
                  <a:outerShdw blurRad="38100" dist="12700" dir="120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 lvl="0">
              <a:defRPr sz="1800" b="0">
                <a:ln w="9525">
                  <a:noFill/>
                </a:ln>
                <a:solidFill>
                  <a:srgbClr val="000000"/>
                </a:solidFill>
                <a:effectLst/>
              </a:defRPr>
            </a:pPr>
            <a:r>
              <a:rPr sz="5400" b="1">
                <a:ln w="31550">
                  <a:solidFill>
                    <a:srgbClr val="9C3D3D"/>
                  </a:solidFill>
                </a:ln>
                <a:solidFill>
                  <a:srgbClr val="FFFFFF"/>
                </a:solidFill>
                <a:effectLst>
                  <a:outerShdw blurRad="38100" dist="12700" dir="12000000" rotWithShape="0">
                    <a:srgbClr val="000000">
                      <a:alpha val="40000"/>
                    </a:srgbClr>
                  </a:outerShdw>
                </a:effectLst>
              </a:rPr>
              <a:t>Insulin for Diabetes</a:t>
            </a:r>
          </a:p>
        </p:txBody>
      </p:sp>
    </p:spTree>
    <p:extLst>
      <p:ext uri="{BB962C8B-B14F-4D97-AF65-F5344CB8AC3E}">
        <p14:creationId xmlns:p14="http://schemas.microsoft.com/office/powerpoint/2010/main" val="69235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23" name="Shape 223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2039199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Alexander Fleming discovered penicillin to cure life-threatening illnesses such as gonorrhea.</a:t>
            </a: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  This was one of the most important discoveries of the 20</a:t>
            </a:r>
            <a:r>
              <a:rPr sz="3000" baseline="30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th</a:t>
            </a: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 century.</a:t>
            </a:r>
          </a:p>
        </p:txBody>
      </p:sp>
      <p:pic>
        <p:nvPicPr>
          <p:cNvPr id="224" name="image10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9462" y="3617829"/>
            <a:ext cx="3376463" cy="3086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10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78517" y="3463878"/>
            <a:ext cx="3284434" cy="32401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67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28" name="Shape 228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1327179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Antibiotics and sulfa drugs were invented to fight infections.</a:t>
            </a:r>
          </a:p>
        </p:txBody>
      </p:sp>
      <p:sp>
        <p:nvSpPr>
          <p:cNvPr id="229" name="Shape 229"/>
          <p:cNvSpPr/>
          <p:nvPr/>
        </p:nvSpPr>
        <p:spPr>
          <a:xfrm>
            <a:off x="590693" y="2694127"/>
            <a:ext cx="3892319" cy="1177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621791">
              <a:defRPr sz="6256" b="1">
                <a:solidFill>
                  <a:srgbClr val="FDC274"/>
                </a:solidFill>
                <a:effectLst>
                  <a:outerShdw blurRad="60452" dist="34544" dir="5040000" rotWithShape="0">
                    <a:srgbClr val="FFB955">
                      <a:alpha val="45000"/>
                    </a:srgbClr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256" b="1">
                <a:solidFill>
                  <a:srgbClr val="FDC274"/>
                </a:solidFill>
                <a:effectLst>
                  <a:outerShdw blurRad="60452" dist="34544" dir="5040000" rotWithShape="0">
                    <a:srgbClr val="FFB955">
                      <a:alpha val="45000"/>
                    </a:srgbClr>
                  </a:outerShdw>
                </a:effectLst>
              </a:rPr>
              <a:t>Antibiotics </a:t>
            </a:r>
          </a:p>
        </p:txBody>
      </p:sp>
      <p:sp>
        <p:nvSpPr>
          <p:cNvPr id="230" name="Shape 230"/>
          <p:cNvSpPr/>
          <p:nvPr/>
        </p:nvSpPr>
        <p:spPr>
          <a:xfrm>
            <a:off x="2094079" y="3871421"/>
            <a:ext cx="1204166" cy="827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ln w="12700">
                  <a:solidFill>
                    <a:srgbClr val="EAEACE"/>
                  </a:solidFill>
                </a:ln>
                <a:solidFill>
                  <a:srgbClr val="3366FF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 lvl="0">
              <a:defRPr sz="1800" b="0">
                <a:ln w="9525">
                  <a:noFill/>
                </a:ln>
                <a:solidFill>
                  <a:srgbClr val="000000"/>
                </a:solidFill>
                <a:effectLst/>
              </a:defRPr>
            </a:pPr>
            <a:r>
              <a:rPr sz="5400" b="1">
                <a:ln w="12700">
                  <a:solidFill>
                    <a:srgbClr val="EAEACE"/>
                  </a:solidFill>
                </a:ln>
                <a:solidFill>
                  <a:srgbClr val="3366FF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rPr>
              <a:t>and</a:t>
            </a:r>
          </a:p>
        </p:txBody>
      </p:sp>
      <p:sp>
        <p:nvSpPr>
          <p:cNvPr id="231" name="Shape 231"/>
          <p:cNvSpPr/>
          <p:nvPr/>
        </p:nvSpPr>
        <p:spPr>
          <a:xfrm>
            <a:off x="570405" y="5041868"/>
            <a:ext cx="3912607" cy="130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548640">
              <a:defRPr sz="6180" b="1">
                <a:ln w="4572">
                  <a:solidFill>
                    <a:srgbClr val="EAEACE"/>
                  </a:solidFill>
                </a:ln>
                <a:solidFill>
                  <a:srgbClr val="00FF00"/>
                </a:solidFill>
                <a:effectLst>
                  <a:outerShdw blurRad="22860" dist="12192" dir="18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 lvl="0">
              <a:defRPr sz="1800" b="0">
                <a:ln w="9525">
                  <a:noFill/>
                </a:ln>
                <a:solidFill>
                  <a:srgbClr val="000000"/>
                </a:solidFill>
                <a:effectLst/>
              </a:defRPr>
            </a:pPr>
            <a:r>
              <a:rPr sz="6180" b="1">
                <a:ln w="4572">
                  <a:solidFill>
                    <a:srgbClr val="EAEACE"/>
                  </a:solidFill>
                </a:ln>
                <a:solidFill>
                  <a:srgbClr val="00FF00"/>
                </a:solidFill>
                <a:effectLst>
                  <a:outerShdw blurRad="22860" dist="12192" dir="1800000" rotWithShape="0">
                    <a:srgbClr val="000000">
                      <a:alpha val="40000"/>
                    </a:srgbClr>
                  </a:outerShdw>
                </a:effectLst>
              </a:rPr>
              <a:t>Sulfa drugs</a:t>
            </a:r>
          </a:p>
        </p:txBody>
      </p:sp>
      <p:pic>
        <p:nvPicPr>
          <p:cNvPr id="232" name="image1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9465" y="3079005"/>
            <a:ext cx="3867320" cy="28596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58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35" name="Shape 235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1173229"/>
          </a:xfrm>
          <a:prstGeom prst="rect">
            <a:avLst/>
          </a:prstGeom>
        </p:spPr>
        <p:txBody>
          <a:bodyPr/>
          <a:lstStyle>
            <a:lvl1pPr marL="353218" indent="-353218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The pap smear test that helps to diagnose cervical cancer was invented. </a:t>
            </a:r>
          </a:p>
        </p:txBody>
      </p:sp>
      <p:pic>
        <p:nvPicPr>
          <p:cNvPr id="236" name="image10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1240" y="2482448"/>
            <a:ext cx="4445001" cy="38425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582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39" name="Shape 239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865328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The kidney dialysis machine was invented.</a:t>
            </a:r>
          </a:p>
        </p:txBody>
      </p:sp>
      <p:pic>
        <p:nvPicPr>
          <p:cNvPr id="240" name="image10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183" y="2578665"/>
            <a:ext cx="6484016" cy="37164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33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43" name="Shape 243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192472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Jonas Salk discovered the polio vaccine using a dead virus.</a:t>
            </a:r>
          </a:p>
        </p:txBody>
      </p:sp>
      <p:pic>
        <p:nvPicPr>
          <p:cNvPr id="244" name="image10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6025" y="2559420"/>
            <a:ext cx="3190975" cy="377178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/>
        </p:nvSpPr>
        <p:spPr>
          <a:xfrm>
            <a:off x="230883" y="2559420"/>
            <a:ext cx="4865111" cy="4137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lnSpcReduction="10000"/>
          </a:bodyPr>
          <a:lstStyle/>
          <a:p>
            <a:pPr lvl="0" algn="ctr" defTabSz="795527">
              <a:defRPr>
                <a:solidFill>
                  <a:srgbClr val="000000"/>
                </a:solidFill>
              </a:defRPr>
            </a:pPr>
            <a:r>
              <a:rPr sz="7047" b="1">
                <a:ln w="9612">
                  <a:solidFill>
                    <a:srgbClr val="EAEACE"/>
                  </a:solidFill>
                </a:ln>
                <a:solidFill>
                  <a:srgbClr val="008000"/>
                </a:solidFill>
                <a:effectLst>
                  <a:outerShdw blurRad="33147" dist="17678" dir="1800000" rotWithShape="0">
                    <a:srgbClr val="000000">
                      <a:alpha val="40000"/>
                    </a:srgbClr>
                  </a:outerShdw>
                </a:effectLst>
              </a:rPr>
              <a:t>Polio </a:t>
            </a:r>
            <a:endParaRPr sz="2349">
              <a:solidFill>
                <a:srgbClr val="FFFFFF"/>
              </a:solidFill>
            </a:endParaRPr>
          </a:p>
          <a:p>
            <a:pPr lvl="0" algn="ctr" defTabSz="795527">
              <a:defRPr>
                <a:solidFill>
                  <a:srgbClr val="000000"/>
                </a:solidFill>
              </a:defRPr>
            </a:pPr>
            <a:r>
              <a:rPr sz="7047" b="1">
                <a:ln w="9612">
                  <a:solidFill>
                    <a:srgbClr val="EAEACE"/>
                  </a:solidFill>
                </a:ln>
                <a:solidFill>
                  <a:srgbClr val="008000"/>
                </a:solidFill>
                <a:effectLst>
                  <a:outerShdw blurRad="33147" dist="17678" dir="1800000" rotWithShape="0">
                    <a:srgbClr val="000000">
                      <a:alpha val="40000"/>
                    </a:srgbClr>
                  </a:outerShdw>
                </a:effectLst>
              </a:rPr>
              <a:t>with</a:t>
            </a:r>
            <a:endParaRPr sz="2349">
              <a:solidFill>
                <a:srgbClr val="FFFFFF"/>
              </a:solidFill>
            </a:endParaRPr>
          </a:p>
          <a:p>
            <a:pPr lvl="0" algn="ctr" defTabSz="795527">
              <a:defRPr>
                <a:solidFill>
                  <a:srgbClr val="000000"/>
                </a:solidFill>
              </a:defRPr>
            </a:pPr>
            <a:r>
              <a:rPr sz="7047" b="1">
                <a:ln w="9612">
                  <a:solidFill>
                    <a:srgbClr val="EAEACE"/>
                  </a:solidFill>
                </a:ln>
                <a:solidFill>
                  <a:srgbClr val="008000"/>
                </a:solidFill>
                <a:effectLst>
                  <a:outerShdw blurRad="33147" dist="17678" dir="1800000" rotWithShape="0">
                    <a:srgbClr val="000000">
                      <a:alpha val="40000"/>
                    </a:srgbClr>
                  </a:outerShdw>
                </a:effectLst>
              </a:rPr>
              <a:t>Dead </a:t>
            </a:r>
            <a:endParaRPr sz="2349">
              <a:solidFill>
                <a:srgbClr val="FFFFFF"/>
              </a:solidFill>
            </a:endParaRPr>
          </a:p>
          <a:p>
            <a:pPr lvl="0" algn="ctr" defTabSz="795527">
              <a:defRPr>
                <a:solidFill>
                  <a:srgbClr val="000000"/>
                </a:solidFill>
              </a:defRPr>
            </a:pPr>
            <a:r>
              <a:rPr sz="7047" b="1">
                <a:ln w="9612">
                  <a:solidFill>
                    <a:srgbClr val="EAEACE"/>
                  </a:solidFill>
                </a:ln>
                <a:solidFill>
                  <a:srgbClr val="008000"/>
                </a:solidFill>
                <a:effectLst>
                  <a:outerShdw blurRad="33147" dist="17678" dir="1800000" rotWithShape="0">
                    <a:srgbClr val="000000">
                      <a:alpha val="40000"/>
                    </a:srgbClr>
                  </a:outerShdw>
                </a:effectLst>
              </a:rPr>
              <a:t>virus</a:t>
            </a:r>
          </a:p>
        </p:txBody>
      </p:sp>
    </p:spTree>
    <p:extLst>
      <p:ext uri="{BB962C8B-B14F-4D97-AF65-F5344CB8AC3E}">
        <p14:creationId xmlns:p14="http://schemas.microsoft.com/office/powerpoint/2010/main" val="16452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795527">
              <a:defRPr sz="1800">
                <a:solidFill>
                  <a:srgbClr val="000000"/>
                </a:solidFill>
                <a:effectLst/>
              </a:defRPr>
            </a:pPr>
            <a:r>
              <a:rPr sz="4176" u="sng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*The 16</a:t>
            </a:r>
            <a:r>
              <a:rPr sz="4176" u="sng" baseline="29701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176" u="sng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 and 17</a:t>
            </a:r>
            <a:r>
              <a:rPr sz="4176" u="sng" baseline="29701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176" u="sng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87" name="Shape 87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365666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Learned to bind arteries to stop bleeding.</a:t>
            </a:r>
          </a:p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Used boiling oil to cauterize wounds.</a:t>
            </a:r>
          </a:p>
        </p:txBody>
      </p:sp>
      <p:pic>
        <p:nvPicPr>
          <p:cNvPr id="88" name="image6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9300" y="2944297"/>
            <a:ext cx="2565400" cy="3810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311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48" name="Shape 248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384910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lnSpc>
                <a:spcPct val="9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Francis Crick and James Watson described the structure of DNA; </a:t>
            </a: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they built a DNA model and won a Nobel Peace Prize.</a:t>
            </a:r>
          </a:p>
        </p:txBody>
      </p:sp>
      <p:pic>
        <p:nvPicPr>
          <p:cNvPr id="249" name="image10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9462" y="3574251"/>
            <a:ext cx="5810601" cy="3258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11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1610" y="2732615"/>
            <a:ext cx="2424292" cy="27075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422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53" name="Shape 253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307935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The heart-lung machine was invented and used for open heart surgery.</a:t>
            </a:r>
          </a:p>
        </p:txBody>
      </p:sp>
      <p:pic>
        <p:nvPicPr>
          <p:cNvPr id="254" name="image1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0485" y="2270765"/>
            <a:ext cx="4752379" cy="3528827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615692" y="6088803"/>
            <a:ext cx="7038403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762000" lvl="0" indent="-762000">
              <a:buClr>
                <a:srgbClr val="454529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sz="3000">
                <a:solidFill>
                  <a:srgbClr val="454529"/>
                </a:solidFill>
              </a:rPr>
              <a:t>The 1</a:t>
            </a:r>
            <a:r>
              <a:rPr sz="3000" baseline="30000">
                <a:solidFill>
                  <a:srgbClr val="454529"/>
                </a:solidFill>
              </a:rPr>
              <a:t>st</a:t>
            </a:r>
            <a:r>
              <a:rPr sz="3000">
                <a:solidFill>
                  <a:srgbClr val="454529"/>
                </a:solidFill>
              </a:rPr>
              <a:t> kidney transplant was performed</a:t>
            </a:r>
          </a:p>
        </p:txBody>
      </p:sp>
    </p:spTree>
    <p:extLst>
      <p:ext uri="{BB962C8B-B14F-4D97-AF65-F5344CB8AC3E}">
        <p14:creationId xmlns:p14="http://schemas.microsoft.com/office/powerpoint/2010/main" val="23542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58" name="Shape 258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384910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Albert Sabin invented the live polio vaccine </a:t>
            </a: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which saved many lives.</a:t>
            </a:r>
          </a:p>
        </p:txBody>
      </p:sp>
      <p:pic>
        <p:nvPicPr>
          <p:cNvPr id="259" name="image11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3520" y="2264519"/>
            <a:ext cx="3302001" cy="435610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779462" y="2891121"/>
            <a:ext cx="3068618" cy="3729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lnSpcReduction="10000"/>
          </a:bodyPr>
          <a:lstStyle/>
          <a:p>
            <a:pPr lvl="0" algn="ctr" defTabSz="804672">
              <a:defRPr>
                <a:solidFill>
                  <a:srgbClr val="000000"/>
                </a:solidFill>
              </a:defRPr>
            </a:pPr>
            <a:r>
              <a:rPr sz="6424" b="1">
                <a:ln w="9834">
                  <a:solidFill>
                    <a:srgbClr val="EAEACE"/>
                  </a:solidFill>
                </a:ln>
                <a:solidFill>
                  <a:srgbClr val="FFFF00"/>
                </a:solidFill>
                <a:effectLst>
                  <a:outerShdw blurRad="33528" dist="17881" dir="1800000" rotWithShape="0">
                    <a:srgbClr val="000000">
                      <a:alpha val="40000"/>
                    </a:srgbClr>
                  </a:outerShdw>
                </a:effectLst>
              </a:rPr>
              <a:t>Polio</a:t>
            </a:r>
            <a:endParaRPr sz="2112">
              <a:solidFill>
                <a:srgbClr val="FFFFFF"/>
              </a:solidFill>
            </a:endParaRPr>
          </a:p>
          <a:p>
            <a:pPr lvl="0" algn="ctr" defTabSz="804672">
              <a:defRPr>
                <a:solidFill>
                  <a:srgbClr val="000000"/>
                </a:solidFill>
              </a:defRPr>
            </a:pPr>
            <a:r>
              <a:rPr sz="6424" b="1">
                <a:ln w="9834">
                  <a:solidFill>
                    <a:srgbClr val="EAEACE"/>
                  </a:solidFill>
                </a:ln>
                <a:solidFill>
                  <a:srgbClr val="FFFF00"/>
                </a:solidFill>
                <a:effectLst>
                  <a:outerShdw blurRad="33528" dist="17881" dir="1800000" rotWithShape="0">
                    <a:srgbClr val="000000">
                      <a:alpha val="40000"/>
                    </a:srgbClr>
                  </a:outerShdw>
                </a:effectLst>
              </a:rPr>
              <a:t>with </a:t>
            </a:r>
            <a:endParaRPr sz="2112">
              <a:solidFill>
                <a:srgbClr val="FFFFFF"/>
              </a:solidFill>
            </a:endParaRPr>
          </a:p>
          <a:p>
            <a:pPr lvl="0" algn="ctr" defTabSz="804672">
              <a:defRPr>
                <a:solidFill>
                  <a:srgbClr val="000000"/>
                </a:solidFill>
              </a:defRPr>
            </a:pPr>
            <a:r>
              <a:rPr sz="6424" b="1">
                <a:ln w="9834">
                  <a:solidFill>
                    <a:srgbClr val="EAEACE"/>
                  </a:solidFill>
                </a:ln>
                <a:solidFill>
                  <a:srgbClr val="FFFF00"/>
                </a:solidFill>
                <a:effectLst>
                  <a:outerShdw blurRad="33528" dist="17881" dir="1800000" rotWithShape="0">
                    <a:srgbClr val="000000">
                      <a:alpha val="40000"/>
                    </a:srgbClr>
                  </a:outerShdw>
                </a:effectLst>
              </a:rPr>
              <a:t>Live </a:t>
            </a:r>
            <a:endParaRPr sz="2112">
              <a:solidFill>
                <a:srgbClr val="FFFFFF"/>
              </a:solidFill>
            </a:endParaRPr>
          </a:p>
          <a:p>
            <a:pPr lvl="0" algn="ctr" defTabSz="804672">
              <a:defRPr>
                <a:solidFill>
                  <a:srgbClr val="000000"/>
                </a:solidFill>
              </a:defRPr>
            </a:pPr>
            <a:r>
              <a:rPr sz="6424" b="1">
                <a:ln w="9834">
                  <a:solidFill>
                    <a:srgbClr val="EAEACE"/>
                  </a:solidFill>
                </a:ln>
                <a:solidFill>
                  <a:srgbClr val="FFFF00"/>
                </a:solidFill>
                <a:effectLst>
                  <a:outerShdw blurRad="33528" dist="17881" dir="1800000" rotWithShape="0">
                    <a:srgbClr val="000000">
                      <a:alpha val="40000"/>
                    </a:srgbClr>
                  </a:outerShdw>
                </a:effectLst>
              </a:rPr>
              <a:t>virus</a:t>
            </a:r>
          </a:p>
        </p:txBody>
      </p:sp>
    </p:spTree>
    <p:extLst>
      <p:ext uri="{BB962C8B-B14F-4D97-AF65-F5344CB8AC3E}">
        <p14:creationId xmlns:p14="http://schemas.microsoft.com/office/powerpoint/2010/main" val="129969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63" name="Shape 263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096254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Sigmund Freud studied psychology as he observed the conscious and unconscious human mind.</a:t>
            </a:r>
          </a:p>
        </p:txBody>
      </p:sp>
      <p:pic>
        <p:nvPicPr>
          <p:cNvPr id="264" name="image11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633" y="2976883"/>
            <a:ext cx="38100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11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5511" y="2674884"/>
            <a:ext cx="4032670" cy="38811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60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68" name="Shape 268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384910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Christiaan Barnard performed the 1</a:t>
            </a:r>
            <a:r>
              <a:rPr sz="3000" u="sng" baseline="30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st</a:t>
            </a: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 successful heart transplant in 1968.</a:t>
            </a:r>
          </a:p>
        </p:txBody>
      </p:sp>
      <p:pic>
        <p:nvPicPr>
          <p:cNvPr id="269" name="image11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567" y="2963541"/>
            <a:ext cx="3810001" cy="298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11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7571" y="3853719"/>
            <a:ext cx="4444532" cy="27173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49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73" name="Shape 273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2828192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lnSpc>
                <a:spcPct val="9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Ben Carson was the 1</a:t>
            </a:r>
            <a:r>
              <a:rPr sz="3000" u="sng" baseline="30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st</a:t>
            </a: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 successful surgeon to separate siamese twins </a:t>
            </a: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that were conjoined at the head. He refined the hemispherectomy (removal of part or half of the brain to stop seizures.) He recently retired as a neurosurgeon from Johns Hopkins Hospital.</a:t>
            </a:r>
          </a:p>
        </p:txBody>
      </p:sp>
      <p:pic>
        <p:nvPicPr>
          <p:cNvPr id="274" name="image1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1738" y="3848753"/>
            <a:ext cx="2289608" cy="2874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11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2042" y="4406824"/>
            <a:ext cx="2349501" cy="18923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15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78" name="Shape 278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615157"/>
          </a:xfrm>
          <a:prstGeom prst="rect">
            <a:avLst/>
          </a:prstGeom>
        </p:spPr>
        <p:txBody>
          <a:bodyPr/>
          <a:lstStyle>
            <a:lvl1pPr marL="353218" indent="-353218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The birth control pill was invented.</a:t>
            </a:r>
          </a:p>
        </p:txBody>
      </p:sp>
      <p:pic>
        <p:nvPicPr>
          <p:cNvPr id="279" name="image1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883" y="3640682"/>
            <a:ext cx="4445001" cy="294640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/>
        </p:nvSpPr>
        <p:spPr>
          <a:xfrm>
            <a:off x="4982229" y="4779948"/>
            <a:ext cx="3837048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762000" lvl="0" indent="-762000" algn="ctr">
              <a:buClr>
                <a:srgbClr val="454529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sz="3000">
                <a:solidFill>
                  <a:srgbClr val="454529"/>
                </a:solidFill>
              </a:rPr>
              <a:t>Severed limbs were 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sz="3000">
                <a:solidFill>
                  <a:srgbClr val="454529"/>
                </a:solidFill>
              </a:rPr>
              <a:t>reattached.</a:t>
            </a:r>
          </a:p>
        </p:txBody>
      </p:sp>
      <p:pic>
        <p:nvPicPr>
          <p:cNvPr id="281" name="image12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54284" y="2193789"/>
            <a:ext cx="3492501" cy="2324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8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84" name="Shape 284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1096252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Medicare and Medicaid insurance plans allowed for everyone to have healthcare.</a:t>
            </a:r>
          </a:p>
        </p:txBody>
      </p:sp>
      <p:pic>
        <p:nvPicPr>
          <p:cNvPr id="285" name="image12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5059" y="2674884"/>
            <a:ext cx="3551726" cy="2933435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/>
          <p:nvPr/>
        </p:nvSpPr>
        <p:spPr>
          <a:xfrm>
            <a:off x="230884" y="5585002"/>
            <a:ext cx="4499705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762000" indent="-762000">
              <a:buClr>
                <a:srgbClr val="454529"/>
              </a:buClr>
              <a:buSzPct val="100000"/>
              <a:buFont typeface="Arial"/>
              <a:buChar char="•"/>
              <a:defRPr sz="3000">
                <a:solidFill>
                  <a:srgbClr val="45452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54529"/>
                </a:solidFill>
              </a:rPr>
              <a:t>HMO’s were established</a:t>
            </a:r>
          </a:p>
        </p:txBody>
      </p:sp>
    </p:spTree>
    <p:extLst>
      <p:ext uri="{BB962C8B-B14F-4D97-AF65-F5344CB8AC3E}">
        <p14:creationId xmlns:p14="http://schemas.microsoft.com/office/powerpoint/2010/main" val="144823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89" name="Shape 289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692134"/>
          </a:xfrm>
          <a:prstGeom prst="rect">
            <a:avLst/>
          </a:prstGeom>
        </p:spPr>
        <p:txBody>
          <a:bodyPr/>
          <a:lstStyle>
            <a:lvl1pPr marL="353218" indent="-353218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Hospice was founded</a:t>
            </a:r>
          </a:p>
        </p:txBody>
      </p:sp>
      <p:pic>
        <p:nvPicPr>
          <p:cNvPr id="290" name="image12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7123" y="2540178"/>
            <a:ext cx="6662961" cy="41184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4097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93" name="Shape 293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2039199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Omnibus Budget Reconciliation Act (OBRA) was established.  OBRA is a federal law that states  ALL persons working with the elderly are certified. Ex: C.N.A.</a:t>
            </a:r>
          </a:p>
        </p:txBody>
      </p:sp>
      <p:pic>
        <p:nvPicPr>
          <p:cNvPr id="294" name="image12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3884" y="3444635"/>
            <a:ext cx="4152901" cy="274724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230883" y="3637074"/>
            <a:ext cx="4386813" cy="2001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 defTabSz="512063">
              <a:defRPr>
                <a:solidFill>
                  <a:srgbClr val="000000"/>
                </a:solidFill>
              </a:defRPr>
            </a:pPr>
            <a:r>
              <a:rPr sz="8792" b="1">
                <a:ln w="3982">
                  <a:solidFill>
                    <a:srgbClr val="EAEACE"/>
                  </a:solidFill>
                </a:ln>
                <a:solidFill>
                  <a:srgbClr val="00FFFF"/>
                </a:solidFill>
                <a:effectLst>
                  <a:outerShdw blurRad="21336" dist="11379" dir="1800000" rotWithShape="0">
                    <a:srgbClr val="000000">
                      <a:alpha val="40000"/>
                    </a:srgbClr>
                  </a:outerShdw>
                </a:effectLst>
              </a:rPr>
              <a:t>OBRA </a:t>
            </a:r>
            <a:r>
              <a:rPr sz="8792" b="1">
                <a:ln w="3982">
                  <a:solidFill>
                    <a:srgbClr val="EAEACE"/>
                  </a:solidFill>
                </a:ln>
                <a:solidFill>
                  <a:srgbClr val="FFFF00"/>
                </a:solidFill>
                <a:effectLst>
                  <a:outerShdw blurRad="21336" dist="11379" dir="1800000" rotWithShape="0">
                    <a:srgbClr val="000000">
                      <a:alpha val="40000"/>
                    </a:srgbClr>
                  </a:outerShdw>
                </a:effectLst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8818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795527">
              <a:defRPr sz="1800">
                <a:solidFill>
                  <a:srgbClr val="000000"/>
                </a:solidFill>
                <a:effectLst/>
              </a:defRPr>
            </a:pPr>
            <a:r>
              <a:rPr sz="4176" u="sng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*The 16</a:t>
            </a:r>
            <a:r>
              <a:rPr sz="4176" u="sng" baseline="29701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176" u="sng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 and 17</a:t>
            </a:r>
            <a:r>
              <a:rPr sz="4176" u="sng" baseline="29701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176" u="sng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91" name="Shape 91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558104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Improved splinting of fractures.</a:t>
            </a:r>
          </a:p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Artificial limbs were developed.</a:t>
            </a:r>
          </a:p>
        </p:txBody>
      </p:sp>
      <p:pic>
        <p:nvPicPr>
          <p:cNvPr id="92" name="image6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7561" y="2655640"/>
            <a:ext cx="3059224" cy="39906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47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298" name="Shape 298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658657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The 1</a:t>
            </a:r>
            <a:r>
              <a:rPr sz="3000" baseline="30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st</a:t>
            </a: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 artificial heart was made.</a:t>
            </a:r>
          </a:p>
        </p:txBody>
      </p:sp>
      <p:pic>
        <p:nvPicPr>
          <p:cNvPr id="299" name="image12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665" y="2620249"/>
            <a:ext cx="4316930" cy="36330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82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302" name="Shape 302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799749"/>
          </a:xfrm>
          <a:prstGeom prst="rect">
            <a:avLst/>
          </a:prstGeom>
        </p:spPr>
        <p:txBody>
          <a:bodyPr/>
          <a:lstStyle>
            <a:lvl1pPr marL="353218" indent="-353218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CT scan was invented.</a:t>
            </a:r>
          </a:p>
        </p:txBody>
      </p:sp>
      <p:pic>
        <p:nvPicPr>
          <p:cNvPr id="303" name="image12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500" y="2378380"/>
            <a:ext cx="6223000" cy="4140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82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306" name="Shape 306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719126"/>
          </a:xfrm>
          <a:prstGeom prst="rect">
            <a:avLst/>
          </a:prstGeom>
        </p:spPr>
        <p:txBody>
          <a:bodyPr/>
          <a:lstStyle>
            <a:lvl1pPr marL="353218" indent="-353218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The AIDS virus was discovered.</a:t>
            </a:r>
          </a:p>
        </p:txBody>
      </p:sp>
      <p:pic>
        <p:nvPicPr>
          <p:cNvPr id="307" name="image12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337" y="2470952"/>
            <a:ext cx="5656732" cy="4237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12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2831" y="2163052"/>
            <a:ext cx="3877968" cy="23592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532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311" name="Shape 311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719126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Sheep were cloned</a:t>
            </a:r>
            <a:r>
              <a:rPr sz="32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312" name="image12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2900" y="2855651"/>
            <a:ext cx="5918200" cy="3302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177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311" name="Shape 311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719126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Sheep were cloned</a:t>
            </a:r>
            <a:r>
              <a:rPr sz="32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312" name="image12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2900" y="2855651"/>
            <a:ext cx="5918200" cy="3302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439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315" name="Shape 315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3713407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Gene therapy began.</a:t>
            </a:r>
          </a:p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Genetic screening was performed.</a:t>
            </a:r>
          </a:p>
        </p:txBody>
      </p:sp>
      <p:pic>
        <p:nvPicPr>
          <p:cNvPr id="316" name="image12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9336" y="3098248"/>
            <a:ext cx="3470755" cy="35603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51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319" name="Shape 319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1481129"/>
          </a:xfrm>
          <a:prstGeom prst="rect">
            <a:avLst/>
          </a:prstGeom>
        </p:spPr>
        <p:txBody>
          <a:bodyPr/>
          <a:lstStyle>
            <a:lvl1pPr marL="353218" indent="-353218">
              <a:defRPr sz="3000" u="sng"/>
            </a:lvl1pPr>
          </a:lstStyle>
          <a:p>
            <a:pPr lvl="0">
              <a:defRPr sz="1800" u="none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The first test tube baby was created. (This is considered the most recent medical discovery.)</a:t>
            </a:r>
          </a:p>
        </p:txBody>
      </p:sp>
      <p:pic>
        <p:nvPicPr>
          <p:cNvPr id="320" name="image13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7135" y="3944973"/>
            <a:ext cx="5368006" cy="2232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13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0284" y="3483123"/>
            <a:ext cx="2604662" cy="30793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12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20</a:t>
            </a:r>
            <a:r>
              <a:rPr sz="4800" u="sng" baseline="300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324" name="Shape 324"/>
          <p:cNvSpPr>
            <a:spLocks noGrp="1"/>
          </p:cNvSpPr>
          <p:nvPr>
            <p:ph idx="1"/>
          </p:nvPr>
        </p:nvSpPr>
        <p:spPr>
          <a:xfrm>
            <a:off x="230883" y="3041158"/>
            <a:ext cx="8715903" cy="1923737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4200" b="1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Average life span </a:t>
            </a:r>
          </a:p>
          <a:p>
            <a:pPr marL="0" lvl="0" indent="0" algn="ctr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4200" b="1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of 60-70 years.</a:t>
            </a:r>
          </a:p>
        </p:txBody>
      </p:sp>
    </p:spTree>
    <p:extLst>
      <p:ext uri="{BB962C8B-B14F-4D97-AF65-F5344CB8AC3E}">
        <p14:creationId xmlns:p14="http://schemas.microsoft.com/office/powerpoint/2010/main" val="298036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795527">
              <a:defRPr sz="1800">
                <a:solidFill>
                  <a:srgbClr val="000000"/>
                </a:solidFill>
                <a:effectLst/>
              </a:defRPr>
            </a:pPr>
            <a:r>
              <a:rPr sz="4176" u="sng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*The 16</a:t>
            </a:r>
            <a:r>
              <a:rPr sz="4176" u="sng" baseline="29701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176" u="sng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 and 17</a:t>
            </a:r>
            <a:r>
              <a:rPr sz="4176" u="sng" baseline="29701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176" u="sng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95" name="Shape 95"/>
          <p:cNvSpPr>
            <a:spLocks noGrp="1"/>
          </p:cNvSpPr>
          <p:nvPr>
            <p:ph idx="1"/>
          </p:nvPr>
        </p:nvSpPr>
        <p:spPr>
          <a:xfrm>
            <a:off x="230883" y="1578633"/>
            <a:ext cx="8715903" cy="2424073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Pharmacies were called “Apothecaries”, this is where they began to make, prescribe and sale medications.</a:t>
            </a:r>
          </a:p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They still used plants and herbs for medicine.</a:t>
            </a:r>
          </a:p>
        </p:txBody>
      </p:sp>
      <p:pic>
        <p:nvPicPr>
          <p:cNvPr id="96" name="image6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4571" y="4002704"/>
            <a:ext cx="5014378" cy="26744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151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795527">
              <a:defRPr sz="1800">
                <a:solidFill>
                  <a:srgbClr val="000000"/>
                </a:solidFill>
                <a:effectLst/>
              </a:defRPr>
            </a:pPr>
            <a:r>
              <a:rPr sz="4176" u="sng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*The 16</a:t>
            </a:r>
            <a:r>
              <a:rPr sz="4176" u="sng" baseline="29701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176" u="sng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 and 17</a:t>
            </a:r>
            <a:r>
              <a:rPr sz="4176" u="sng" baseline="29701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176" u="sng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99" name="Shape 99"/>
          <p:cNvSpPr>
            <a:spLocks noGrp="1"/>
          </p:cNvSpPr>
          <p:nvPr>
            <p:ph idx="1"/>
          </p:nvPr>
        </p:nvSpPr>
        <p:spPr>
          <a:xfrm>
            <a:off x="230883" y="1514736"/>
            <a:ext cx="8715903" cy="2834359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lnSpc>
                <a:spcPct val="9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Anton van Leeuwenhoek invented the microscope.</a:t>
            </a:r>
          </a:p>
          <a:p>
            <a:pPr marL="353218" lvl="0" indent="-353218">
              <a:lnSpc>
                <a:spcPct val="9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He learned he had an invention when he scraped his teeth and studied the contents under the microscope. </a:t>
            </a:r>
            <a:r>
              <a:rPr sz="3000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He was able to see germs and confirm that disease is caused by microorganisms and not by the God’s. </a:t>
            </a:r>
          </a:p>
        </p:txBody>
      </p:sp>
      <p:pic>
        <p:nvPicPr>
          <p:cNvPr id="100" name="image6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3064" y="3993081"/>
            <a:ext cx="1896403" cy="2713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6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8830" y="4349093"/>
            <a:ext cx="3660488" cy="2095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23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28316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795527">
              <a:defRPr sz="1800">
                <a:solidFill>
                  <a:srgbClr val="000000"/>
                </a:solidFill>
                <a:effectLst/>
              </a:defRPr>
            </a:pPr>
            <a:r>
              <a:rPr sz="4176" u="sng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*The 16</a:t>
            </a:r>
            <a:r>
              <a:rPr sz="4176" u="sng" baseline="29701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176" u="sng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 and 17</a:t>
            </a:r>
            <a:r>
              <a:rPr sz="4176" u="sng" baseline="29701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176" u="sng">
                <a:solidFill>
                  <a:srgbClr val="FFFFFF"/>
                </a:solidFill>
                <a:effectLst>
                  <a:outerShdw blurRad="44196" dist="11049" dir="2700000" rotWithShape="0">
                    <a:srgbClr val="000000">
                      <a:alpha val="6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104" name="Shape 104"/>
          <p:cNvSpPr>
            <a:spLocks noGrp="1"/>
          </p:cNvSpPr>
          <p:nvPr>
            <p:ph idx="1"/>
          </p:nvPr>
        </p:nvSpPr>
        <p:spPr>
          <a:xfrm>
            <a:off x="230883" y="2540499"/>
            <a:ext cx="8715903" cy="1923734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4200" b="1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Average lifespan </a:t>
            </a:r>
          </a:p>
          <a:p>
            <a:pPr marL="0" lvl="0" indent="0" algn="ctr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4200" b="1" u="sng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of 35-45 years!</a:t>
            </a:r>
          </a:p>
        </p:txBody>
      </p:sp>
    </p:spTree>
    <p:extLst>
      <p:ext uri="{BB962C8B-B14F-4D97-AF65-F5344CB8AC3E}">
        <p14:creationId xmlns:p14="http://schemas.microsoft.com/office/powerpoint/2010/main" val="10027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779462" y="-1"/>
            <a:ext cx="7583490" cy="157863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u="sng" dirty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*The 18</a:t>
            </a:r>
            <a:r>
              <a:rPr sz="4800" u="sng" baseline="30000" dirty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th</a:t>
            </a:r>
            <a:r>
              <a:rPr sz="4800" u="sng" dirty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 </a:t>
            </a:r>
            <a:r>
              <a:rPr sz="4800" u="sng" dirty="0" smtClean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century</a:t>
            </a:r>
            <a:r>
              <a:rPr lang="en-US" sz="4800" u="sng" dirty="0" smtClean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/>
            </a:r>
            <a:br>
              <a:rPr lang="en-US" sz="4800" u="sng" dirty="0" smtClean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</a:br>
            <a:r>
              <a:rPr lang="en-US" sz="3200" u="sng" dirty="0" smtClean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</a:rPr>
              <a:t>1700AD-1800AD</a:t>
            </a:r>
            <a:endParaRPr sz="3200" u="sng" dirty="0">
              <a:solidFill>
                <a:srgbClr val="FFFFFF"/>
              </a:solidFill>
              <a:effectLst>
                <a:outerShdw blurRad="50800" dist="12700" dir="2700000" rotWithShape="0">
                  <a:srgbClr val="000000">
                    <a:alpha val="60000"/>
                  </a:srgbClr>
                </a:outerShdw>
              </a:effectLst>
            </a:endParaRPr>
          </a:p>
        </p:txBody>
      </p:sp>
      <p:sp>
        <p:nvSpPr>
          <p:cNvPr id="107" name="Shape 107"/>
          <p:cNvSpPr>
            <a:spLocks noGrp="1"/>
          </p:cNvSpPr>
          <p:nvPr>
            <p:ph idx="1"/>
          </p:nvPr>
        </p:nvSpPr>
        <p:spPr>
          <a:xfrm>
            <a:off x="230883" y="1578632"/>
            <a:ext cx="8715903" cy="3116850"/>
          </a:xfrm>
          <a:prstGeom prst="rect">
            <a:avLst/>
          </a:prstGeom>
        </p:spPr>
        <p:txBody>
          <a:bodyPr/>
          <a:lstStyle/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The thermometer was developed by Gabriel Fahrenheit.</a:t>
            </a:r>
          </a:p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The oxygen element was discovered.</a:t>
            </a:r>
          </a:p>
          <a:p>
            <a:pPr marL="353218" lvl="0" indent="-353218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</a:rPr>
              <a:t>The first scientific surgical procedure was performed.</a:t>
            </a:r>
          </a:p>
        </p:txBody>
      </p:sp>
      <p:pic>
        <p:nvPicPr>
          <p:cNvPr id="108" name="image6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4584" y="1578632"/>
            <a:ext cx="1092201" cy="288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age6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43867" y="4461533"/>
            <a:ext cx="2952359" cy="20983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88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</TotalTime>
  <Words>1038</Words>
  <Application>Microsoft Macintosh PowerPoint</Application>
  <PresentationFormat>On-screen Show (4:3)</PresentationFormat>
  <Paragraphs>146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History of Health Care</vt:lpstr>
      <vt:lpstr>Part 2:</vt:lpstr>
      <vt:lpstr>*The 16th and 17th century</vt:lpstr>
      <vt:lpstr>*The 16th and 17th century</vt:lpstr>
      <vt:lpstr>*The 16th and 17th century</vt:lpstr>
      <vt:lpstr>*The 16th and 17th century</vt:lpstr>
      <vt:lpstr>*The 16th and 17th century</vt:lpstr>
      <vt:lpstr>*The 16th and 17th century</vt:lpstr>
      <vt:lpstr>*The 18th century 1700AD-1800AD</vt:lpstr>
      <vt:lpstr>*The 18th century</vt:lpstr>
      <vt:lpstr>*The 18th century</vt:lpstr>
      <vt:lpstr>*The 18th century</vt:lpstr>
      <vt:lpstr>*The 19th century 1800AD-1900AD</vt:lpstr>
      <vt:lpstr>*The 19th century</vt:lpstr>
      <vt:lpstr>*The 19th century</vt:lpstr>
      <vt:lpstr>*The 19th century</vt:lpstr>
      <vt:lpstr>*The 19th century</vt:lpstr>
      <vt:lpstr>*The 19th century</vt:lpstr>
      <vt:lpstr>*The 19th century</vt:lpstr>
      <vt:lpstr>*The 19th century</vt:lpstr>
      <vt:lpstr>*The 19th century</vt:lpstr>
      <vt:lpstr>*The 19th century</vt:lpstr>
      <vt:lpstr>*The 19th century</vt:lpstr>
      <vt:lpstr>*The 19th century</vt:lpstr>
      <vt:lpstr>*The 19th century</vt:lpstr>
      <vt:lpstr>*The 19th century</vt:lpstr>
      <vt:lpstr>*The 19th century</vt:lpstr>
      <vt:lpstr>*The 19th century</vt:lpstr>
      <vt:lpstr>*The 19th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  <vt:lpstr>*The 20th century</vt:lpstr>
    </vt:vector>
  </TitlesOfParts>
  <Company>rss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teesha bryant</dc:creator>
  <cp:lastModifiedBy>teesha bryant</cp:lastModifiedBy>
  <cp:revision>6</cp:revision>
  <dcterms:created xsi:type="dcterms:W3CDTF">2014-09-22T21:58:08Z</dcterms:created>
  <dcterms:modified xsi:type="dcterms:W3CDTF">2014-09-23T00:20:37Z</dcterms:modified>
</cp:coreProperties>
</file>