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4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24" r:id="rId2"/>
    <p:sldId id="325" r:id="rId3"/>
    <p:sldId id="326" r:id="rId4"/>
    <p:sldId id="327" r:id="rId5"/>
    <p:sldId id="368" r:id="rId6"/>
    <p:sldId id="369" r:id="rId7"/>
    <p:sldId id="371" r:id="rId8"/>
    <p:sldId id="373" r:id="rId9"/>
    <p:sldId id="374" r:id="rId10"/>
    <p:sldId id="375" r:id="rId11"/>
    <p:sldId id="376" r:id="rId12"/>
    <p:sldId id="377" r:id="rId13"/>
    <p:sldId id="378" r:id="rId14"/>
    <p:sldId id="379" r:id="rId15"/>
    <p:sldId id="380" r:id="rId16"/>
    <p:sldId id="366" r:id="rId17"/>
    <p:sldId id="329" r:id="rId18"/>
    <p:sldId id="330" r:id="rId19"/>
    <p:sldId id="331" r:id="rId20"/>
    <p:sldId id="332" r:id="rId21"/>
    <p:sldId id="367" r:id="rId22"/>
    <p:sldId id="333" r:id="rId23"/>
    <p:sldId id="334" r:id="rId24"/>
    <p:sldId id="335" r:id="rId25"/>
    <p:sldId id="336" r:id="rId26"/>
    <p:sldId id="337" r:id="rId27"/>
    <p:sldId id="364" r:id="rId28"/>
    <p:sldId id="362" r:id="rId29"/>
  </p:sldIdLst>
  <p:sldSz cx="9144000" cy="6858000" type="screen4x3"/>
  <p:notesSz cx="6858000" cy="91440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bw" frameSlides="1"/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1" autoAdjust="0"/>
    <p:restoredTop sz="92955" autoAdjust="0"/>
  </p:normalViewPr>
  <p:slideViewPr>
    <p:cSldViewPr>
      <p:cViewPr>
        <p:scale>
          <a:sx n="75" d="100"/>
          <a:sy n="75" d="100"/>
        </p:scale>
        <p:origin x="-1248" y="-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Relationship Id="rId2" Type="http://schemas.openxmlformats.org/officeDocument/2006/relationships/image" Target="../media/image10.wmf"/><Relationship Id="rId3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6E7D018D-748F-47BF-843A-40349A141CAC}" type="datetimeFigureOut">
              <a:rPr lang="en-US" smtClean="0"/>
              <a:pPr/>
              <a:t>5/4/15</a:t>
            </a:fld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04AC5213-BACC-41AB-9B61-B40CF6C529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7022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23E9B8FB-2ABD-42C9-A6DA-A6789EAF441D}" type="datetimeFigureOut">
              <a:rPr lang="en-US" smtClean="0"/>
              <a:pPr/>
              <a:t>5/4/15</a:t>
            </a:fld>
            <a:endParaRPr lang="en-US" dirty="0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en-US" dirty="0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BE2A7042-DEED-4AA1-9E89-4A16B25725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260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A793BC-348E-124C-9399-3353E3448DF6}" type="slidenum">
              <a:rPr lang="en-US"/>
              <a:pPr/>
              <a:t>11</a:t>
            </a:fld>
            <a:endParaRPr lang="en-US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B3277F-E838-B248-A7C5-A65B14B2281E}" type="slidenum">
              <a:rPr lang="en-US"/>
              <a:pPr/>
              <a:t>12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278983-BD6C-864D-9550-735476C0DE22}" type="slidenum">
              <a:rPr lang="en-US"/>
              <a:pPr/>
              <a:t>13</a:t>
            </a:fld>
            <a:endParaRPr lang="en-US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B8C541-E86E-A642-A610-F249C75B4E0A}" type="slidenum">
              <a:rPr lang="en-US"/>
              <a:pPr/>
              <a:t>14</a:t>
            </a:fld>
            <a:endParaRPr lang="en-US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380D02-C8D4-A145-A522-4639E09F05C4}" type="slidenum">
              <a:rPr lang="en-US"/>
              <a:pPr/>
              <a:t>15</a:t>
            </a:fld>
            <a:endParaRPr lang="en-US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979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FC11EF-44E5-E84B-AADF-EFF50FD3BE9D}" type="slidenum">
              <a:rPr lang="en-US"/>
              <a:pPr/>
              <a:t>7</a:t>
            </a:fld>
            <a:endParaRPr lang="en-US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569DAA-2492-B748-AAC9-1B527F94AA07}" type="slidenum">
              <a:rPr lang="en-US"/>
              <a:pPr/>
              <a:t>8</a:t>
            </a:fld>
            <a:endParaRPr lang="en-US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4F3F4B-20E7-A446-9780-2AA05FCCB7A2}" type="slidenum">
              <a:rPr lang="en-US"/>
              <a:pPr/>
              <a:t>9</a:t>
            </a:fld>
            <a:endParaRPr lang="en-US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181D59-D276-9E46-AE66-75AC71B4234E}" type="slidenum">
              <a:rPr lang="en-US"/>
              <a:pPr/>
              <a:t>10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7162800" y="137160"/>
            <a:ext cx="228600" cy="525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7467600" y="133350"/>
            <a:ext cx="1447800" cy="5257800"/>
          </a:xfrm>
          <a:prstGeom prst="rect">
            <a:avLst/>
          </a:prstGeom>
          <a:solidFill>
            <a:schemeClr val="accent3"/>
          </a:soli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5467350"/>
            <a:ext cx="8672946" cy="1238250"/>
          </a:xfrm>
          <a:solidFill>
            <a:schemeClr val="accent1"/>
          </a:solidFill>
        </p:spPr>
        <p:txBody>
          <a:bodyPr vert="horz" anchor="ctr">
            <a:noAutofit/>
          </a:bodyPr>
          <a:lstStyle>
            <a:lvl1pPr marL="0" indent="0" algn="l">
              <a:buFontTx/>
              <a:buNone/>
              <a:defRPr lang="en-US" sz="4800" baseline="0" dirty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photo album title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28600" y="152400"/>
            <a:ext cx="6858000" cy="5239512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5/4/15</a:t>
            </a:fld>
            <a:endParaRPr lang="en-US" dirty="0"/>
          </a:p>
        </p:txBody>
      </p:sp>
      <p:sp>
        <p:nvSpPr>
          <p:cNvPr id="13" name="Rectangle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14" name="Rectangle 13"/>
          <p:cNvSpPr>
            <a:spLocks noGrp="1"/>
          </p:cNvSpPr>
          <p:nvPr>
            <p:ph type="ftr" sz="quarter" idx="14"/>
          </p:nvPr>
        </p:nvSpPr>
        <p:spPr>
          <a:xfrm rot="16200000">
            <a:off x="7296150" y="3698878"/>
            <a:ext cx="2933700" cy="365125"/>
          </a:xfrm>
        </p:spPr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18" name="Rectangle 17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5372100" y="2247900"/>
            <a:ext cx="5181600" cy="990600"/>
          </a:xfrm>
        </p:spPr>
        <p:txBody>
          <a:bodyPr/>
          <a:lstStyle>
            <a:lvl1pPr marL="0" indent="0" algn="r"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add date or details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 noChangeAspect="1"/>
          </p:cNvSpPr>
          <p:nvPr>
            <p:ph type="pic" sz="quarter" idx="11"/>
          </p:nvPr>
        </p:nvSpPr>
        <p:spPr>
          <a:xfrm>
            <a:off x="43434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Picture Placeholder 25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2286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228600"/>
            <a:ext cx="3947160" cy="2960370"/>
          </a:xfrm>
        </p:spPr>
        <p:txBody>
          <a:bodyPr anchor="b" anchorCtr="0"/>
          <a:lstStyle>
            <a:lvl1pPr marL="0" marR="0" indent="0" algn="r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5/4/15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648200" y="3124962"/>
            <a:ext cx="3697224" cy="2772918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Picture Placeholder 24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228600"/>
            <a:ext cx="4251960" cy="566928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228600"/>
            <a:ext cx="3672840" cy="275463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5/4/15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18669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866900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43053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27"/>
          </p:nvPr>
        </p:nvSpPr>
        <p:spPr>
          <a:xfrm>
            <a:off x="4306086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228600"/>
            <a:ext cx="1676400" cy="2743200"/>
          </a:xfrm>
        </p:spPr>
        <p:txBody>
          <a:bodyPr anchor="t" anchorCtr="0"/>
          <a:lstStyle>
            <a:lvl1pPr marL="0" marR="0" indent="0" algn="r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6629400" y="228600"/>
            <a:ext cx="1676400" cy="19050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8" hasCustomPrompt="1"/>
          </p:nvPr>
        </p:nvSpPr>
        <p:spPr>
          <a:xfrm>
            <a:off x="152400" y="4724400"/>
            <a:ext cx="1676400" cy="1905000"/>
          </a:xfrm>
        </p:spPr>
        <p:txBody>
          <a:bodyPr anchor="b" anchorCtr="0"/>
          <a:lstStyle>
            <a:lvl1pPr marL="0" marR="0" indent="0" algn="r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6629400" y="4724400"/>
            <a:ext cx="1676400" cy="1905000"/>
          </a:xfrm>
        </p:spPr>
        <p:txBody>
          <a:bodyPr anchor="b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5/4/15</a:t>
            </a:fld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533400" y="685800"/>
            <a:ext cx="3653297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33400" y="6324600"/>
            <a:ext cx="3657600" cy="3048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267200" y="6858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8"/>
          </p:nvPr>
        </p:nvSpPr>
        <p:spPr>
          <a:xfrm>
            <a:off x="5334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42672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33400" y="304800"/>
            <a:ext cx="3657600" cy="3048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267200" y="6324600"/>
            <a:ext cx="3657600" cy="3048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4267200" y="304800"/>
            <a:ext cx="3657600" cy="3048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5/4/15</a:t>
            </a:fld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 Portrait with Lar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 noChangeAspect="1"/>
          </p:cNvSpPr>
          <p:nvPr>
            <p:ph type="pic" sz="quarter" idx="14"/>
          </p:nvPr>
        </p:nvSpPr>
        <p:spPr>
          <a:xfrm>
            <a:off x="2286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Picture Placeholder 27"/>
          <p:cNvSpPr>
            <a:spLocks noGrp="1" noChangeAspect="1"/>
          </p:cNvSpPr>
          <p:nvPr>
            <p:ph type="pic" sz="quarter" idx="31"/>
          </p:nvPr>
        </p:nvSpPr>
        <p:spPr>
          <a:xfrm>
            <a:off x="43434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30"/>
          </p:nvPr>
        </p:nvSpPr>
        <p:spPr>
          <a:xfrm>
            <a:off x="22860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32"/>
          </p:nvPr>
        </p:nvSpPr>
        <p:spPr>
          <a:xfrm>
            <a:off x="64008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29" hasCustomPrompt="1"/>
          </p:nvPr>
        </p:nvSpPr>
        <p:spPr>
          <a:xfrm>
            <a:off x="228600" y="3352800"/>
            <a:ext cx="8153400" cy="3048000"/>
          </a:xfrm>
        </p:spPr>
        <p:txBody>
          <a:bodyPr anchor="t" anchorCtr="0"/>
          <a:lstStyle>
            <a:lvl1pPr marL="0" marR="0" indent="0" algn="l">
              <a:buFontTx/>
              <a:buNone/>
              <a:defRPr sz="28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5/4/15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: 1 Portrait with 3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43292" y="257665"/>
            <a:ext cx="4764388" cy="63525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8"/>
          </p:nvPr>
        </p:nvSpPr>
        <p:spPr>
          <a:xfrm>
            <a:off x="5446340" y="257665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446340" y="2432657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23"/>
          </p:nvPr>
        </p:nvSpPr>
        <p:spPr>
          <a:xfrm>
            <a:off x="5446340" y="4607649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5/4/15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228600" y="34290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2438400" y="228600"/>
            <a:ext cx="5562600" cy="4171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27"/>
          </p:nvPr>
        </p:nvSpPr>
        <p:spPr>
          <a:xfrm>
            <a:off x="52578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8"/>
          </p:nvPr>
        </p:nvSpPr>
        <p:spPr>
          <a:xfrm>
            <a:off x="24384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5/4/15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-Up: 2 Landscape with 3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228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0"/>
          </p:nvPr>
        </p:nvSpPr>
        <p:spPr>
          <a:xfrm>
            <a:off x="4419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30099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57912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5/4/15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2133600" y="762000"/>
            <a:ext cx="4873334" cy="48768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latinLnBrk="0">
              <a:spcBef>
                <a:spcPct val="20000"/>
              </a:spcBef>
              <a:buFontTx/>
              <a:buNone/>
              <a:defRPr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Drag picture to placeholder or click icon to add</a:t>
            </a:r>
            <a:endParaRPr lang="en-US" sz="2400" i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2133600" y="5715000"/>
            <a:ext cx="4876800" cy="8382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5/4/15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95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Drag picture to placeholder or click icon to add</a:t>
            </a:r>
            <a:endParaRPr lang="en-US" sz="2400" i="0" dirty="0"/>
          </a:p>
        </p:txBody>
      </p:sp>
      <p:sp>
        <p:nvSpPr>
          <p:cNvPr id="7" name="Picture Placeholder 6"/>
          <p:cNvSpPr>
            <a:spLocks noGrp="1" noChangeAspect="1"/>
          </p:cNvSpPr>
          <p:nvPr>
            <p:ph type="pic" sz="quarter" idx="14"/>
          </p:nvPr>
        </p:nvSpPr>
        <p:spPr>
          <a:xfrm>
            <a:off x="114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latinLnBrk="0">
              <a:spcBef>
                <a:spcPct val="20000"/>
              </a:spcBef>
              <a:buFontTx/>
              <a:buNone/>
              <a:defRPr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Drag picture to placeholder or click icon to add</a:t>
            </a:r>
            <a:endParaRPr lang="en-US" sz="2400" i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5/4/15</a:t>
            </a:fld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 noChangeAspect="1"/>
          </p:cNvSpPr>
          <p:nvPr>
            <p:ph type="pic" sz="quarter" idx="10"/>
          </p:nvPr>
        </p:nvSpPr>
        <p:spPr>
          <a:xfrm>
            <a:off x="533400" y="218390"/>
            <a:ext cx="7467600" cy="56007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5943600"/>
            <a:ext cx="7467600" cy="762000"/>
          </a:xfrm>
        </p:spPr>
        <p:txBody>
          <a:bodyPr anchor="t" anchorCtr="0"/>
          <a:lstStyle>
            <a:lvl1pPr marL="0" marR="0" indent="0" algn="r">
              <a:buFontTx/>
              <a:buNone/>
              <a:defRPr sz="2400" i="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5/4/15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30"/>
          </p:nvPr>
        </p:nvSpPr>
        <p:spPr>
          <a:xfrm>
            <a:off x="228600" y="1524000"/>
            <a:ext cx="8229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latinLnBrk="0">
              <a:spcBef>
                <a:spcPct val="20000"/>
              </a:spcBef>
              <a:buFontTx/>
              <a:buNone/>
              <a:defRPr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228600" y="4343400"/>
            <a:ext cx="8229600" cy="1676400"/>
          </a:xfrm>
        </p:spPr>
        <p:txBody>
          <a:bodyPr tIns="91440" rIns="9144" bIns="91440" anchor="t"/>
          <a:lstStyle>
            <a:lvl1pPr marL="0" marR="0" indent="0" algn="r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3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5/4/15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/>
              <a:pPr/>
              <a:t>5/4/15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 lang="en-US" smtClean="0"/>
              <a:pPr/>
              <a:t>5/4/15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FE6625-930B-DA48-89E5-025F217425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871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D37D3C4-220F-9E44-A67F-5E6CD0485D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002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0"/>
          </p:nvPr>
        </p:nvSpPr>
        <p:spPr>
          <a:xfrm>
            <a:off x="304800" y="228600"/>
            <a:ext cx="4754880" cy="63246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t"/>
          <a:lstStyle>
            <a:lvl1pPr marL="0" indent="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5105400" y="228600"/>
            <a:ext cx="3200400" cy="3810000"/>
          </a:xfrm>
        </p:spPr>
        <p:txBody>
          <a:bodyPr tIns="91440" bIns="91440" anchor="t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5/4/15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ndscape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anchor="t"/>
          <a:lstStyle>
            <a:extLst/>
          </a:lstStyle>
          <a:p>
            <a:pPr marL="0" marR="0" indent="0" algn="ctr">
              <a:buFontTx/>
              <a:buNone/>
            </a:pPr>
            <a:r>
              <a:rPr lang="en-US" i="0" dirty="0" smtClean="0"/>
              <a:t>Click icon to add full page picture</a:t>
            </a:r>
            <a:endParaRPr lang="en-US" i="0" baseline="0" dirty="0" smtClean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5/4/15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24" name="Rectangle 23"/>
          <p:cNvSpPr/>
          <p:nvPr userDrawn="1"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35429" y="2146300"/>
            <a:ext cx="2362200" cy="21971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 rot="10800000" flipV="1">
            <a:off x="435429" y="6172200"/>
            <a:ext cx="7086600" cy="6858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435429" y="0"/>
            <a:ext cx="7086600" cy="19812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35429" y="5791200"/>
            <a:ext cx="7086600" cy="381000"/>
          </a:xfrm>
          <a:solidFill>
            <a:schemeClr val="accent3"/>
          </a:solidFill>
        </p:spPr>
        <p:txBody>
          <a:bodyPr vert="horz" anchor="ctr"/>
          <a:lstStyle>
            <a:lvl1pPr marL="0" indent="0" algn="l">
              <a:buFontTx/>
              <a:buNone/>
              <a:defRPr sz="1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435429" y="4495800"/>
            <a:ext cx="7086600" cy="1295400"/>
          </a:xfrm>
          <a:solidFill>
            <a:schemeClr val="accent6"/>
          </a:solidFill>
        </p:spPr>
        <p:txBody>
          <a:bodyPr vert="horz" anchor="ctr"/>
          <a:lstStyle>
            <a:lvl1pPr marL="0" indent="0" algn="l">
              <a:buFontTx/>
              <a:buNone/>
              <a:defRPr sz="3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section title</a:t>
            </a:r>
            <a:endParaRPr lang="en-US" dirty="0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8"/>
          </p:nvPr>
        </p:nvSpPr>
        <p:spPr>
          <a:xfrm>
            <a:off x="29500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latinLnBrk="0">
              <a:spcBef>
                <a:spcPct val="20000"/>
              </a:spcBef>
              <a:buFontTx/>
              <a:buNone/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53122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latinLnBrk="0">
              <a:spcBef>
                <a:spcPct val="20000"/>
              </a:spcBef>
              <a:buFontTx/>
              <a:buNone/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5/4/15</a:t>
            </a:fld>
            <a:endParaRPr lang="en-US" dirty="0"/>
          </a:p>
        </p:txBody>
      </p:sp>
      <p:sp>
        <p:nvSpPr>
          <p:cNvPr id="20" name="Rectangle 1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21" name="Rectangle 20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 noChangeAspect="1"/>
          </p:cNvSpPr>
          <p:nvPr>
            <p:ph type="pic" sz="quarter" idx="10"/>
          </p:nvPr>
        </p:nvSpPr>
        <p:spPr>
          <a:xfrm>
            <a:off x="4341047" y="533400"/>
            <a:ext cx="3431353" cy="4575141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Picture Placeholder 30"/>
          <p:cNvSpPr>
            <a:spLocks noGrp="1" noChangeAspect="1"/>
          </p:cNvSpPr>
          <p:nvPr>
            <p:ph type="pic" sz="quarter" idx="11"/>
          </p:nvPr>
        </p:nvSpPr>
        <p:spPr>
          <a:xfrm>
            <a:off x="685800" y="533400"/>
            <a:ext cx="3429000" cy="45720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5257800"/>
            <a:ext cx="3429000" cy="12192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343400" y="5257800"/>
            <a:ext cx="3429000" cy="12192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5/4/15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14"/>
          </p:nvPr>
        </p:nvSpPr>
        <p:spPr>
          <a:xfrm>
            <a:off x="152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4267200"/>
            <a:ext cx="4038600" cy="10668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7" hasCustomPrompt="1"/>
          </p:nvPr>
        </p:nvSpPr>
        <p:spPr>
          <a:xfrm>
            <a:off x="4343400" y="4267200"/>
            <a:ext cx="4038600" cy="10668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5/4/15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Mixe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 noChangeAspect="1"/>
          </p:cNvSpPr>
          <p:nvPr>
            <p:ph type="pic" sz="quarter" idx="11"/>
          </p:nvPr>
        </p:nvSpPr>
        <p:spPr>
          <a:xfrm>
            <a:off x="4724401" y="225552"/>
            <a:ext cx="3694176" cy="2770632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Picture Placeholder 20"/>
          <p:cNvSpPr>
            <a:spLocks noGrp="1" noChangeAspect="1"/>
          </p:cNvSpPr>
          <p:nvPr>
            <p:ph type="pic" sz="quarter" idx="12"/>
          </p:nvPr>
        </p:nvSpPr>
        <p:spPr>
          <a:xfrm>
            <a:off x="152400" y="222504"/>
            <a:ext cx="4368557" cy="5824743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724400" y="3124200"/>
            <a:ext cx="3694177" cy="2983987"/>
          </a:xfrm>
        </p:spPr>
        <p:txBody>
          <a:bodyPr anchor="t" anchorCtr="0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5/4/15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Picture Placeholder 28"/>
          <p:cNvSpPr>
            <a:spLocks noGrp="1" noChangeAspect="1"/>
          </p:cNvSpPr>
          <p:nvPr>
            <p:ph type="pic" sz="quarter" idx="11"/>
          </p:nvPr>
        </p:nvSpPr>
        <p:spPr>
          <a:xfrm>
            <a:off x="30480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58674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>
              <a:buFontTx/>
              <a:buNone/>
              <a:defRPr sz="20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>
              <a:buFontTx/>
              <a:buNone/>
              <a:defRPr sz="20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58674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>
              <a:buFontTx/>
              <a:buNone/>
              <a:defRPr sz="20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8889273" y="0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5/4/15</a:t>
            </a:fld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7848600" cy="4525963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696200" y="1012825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5/4/15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 vert="horz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  <a:extLst/>
          </a:lstStyle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 vert="horz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  <a:extLst/>
          </a:lstStyle>
          <a:p>
            <a:fld id="{8A4431D5-1B33-458B-8AFD-CECCB0FA18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42900" indent="-342900" algn="l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15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hyperlink" Target="https://www.gaggle.net/gaggleVideoProxy.do?op=view&amp;v=549cec1005a46cf24bb65956d368027f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hyperlink" Target="https://www.gaggle.net/gaggleVideoProxy.do?op=view&amp;v=9f4080208d7f645fe2de339119dafe47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hyperlink" Target="https://www.gaggle.net/gaggleVideoProxy.do?op=view&amp;v=04d92ce729daceb64d5a64a37cda3973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36.png"/><Relationship Id="rId3" Type="http://schemas.openxmlformats.org/officeDocument/2006/relationships/hyperlink" Target="https://www.gaggle.net/gaggleVideoProxy.do?op=view&amp;v=8674f1bbbc8f38c4ac70b9a602b9fe81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hyperlink" Target="https://www.gaggle.net/gaggleVideoProxy.do?op=view&amp;v=0b5a814ef6b117dc4b7c262560000f11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9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10.w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11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/>
          </p:cNvSpPr>
          <p:nvPr>
            <p:ph type="body" sz="quarter" idx="17"/>
          </p:nvPr>
        </p:nvSpPr>
        <p:spPr>
          <a:xfrm>
            <a:off x="228600" y="3505200"/>
            <a:ext cx="8077200" cy="2133600"/>
          </a:xfrm>
        </p:spPr>
        <p:txBody>
          <a:bodyPr>
            <a:normAutofit/>
          </a:bodyPr>
          <a:lstStyle>
            <a:extLst/>
          </a:lstStyle>
          <a:p>
            <a:pPr algn="ctr"/>
            <a:r>
              <a:rPr lang="en-US" sz="4000" b="1" dirty="0" smtClean="0">
                <a:solidFill>
                  <a:srgbClr val="558ED5"/>
                </a:solidFill>
                <a:latin typeface="Bookman Old Style"/>
                <a:cs typeface="Bookman Old Style"/>
              </a:rPr>
              <a:t>5.04 Careers </a:t>
            </a:r>
            <a:r>
              <a:rPr lang="en-US" sz="4000" b="1" dirty="0" smtClean="0">
                <a:solidFill>
                  <a:srgbClr val="558ED5"/>
                </a:solidFill>
                <a:latin typeface="Bookman Old Style"/>
                <a:cs typeface="Bookman Old Style"/>
              </a:rPr>
              <a:t>in Mortuary, Nursing, Nutrition and Dietary </a:t>
            </a:r>
            <a:r>
              <a:rPr lang="en-US" sz="4000" b="1" dirty="0">
                <a:solidFill>
                  <a:srgbClr val="558ED5"/>
                </a:solidFill>
                <a:latin typeface="Bookman Old Style"/>
                <a:cs typeface="Bookman Old Style"/>
              </a:rPr>
              <a:t>C</a:t>
            </a:r>
            <a:r>
              <a:rPr lang="en-US" sz="4000" b="1" dirty="0" smtClean="0">
                <a:solidFill>
                  <a:srgbClr val="558ED5"/>
                </a:solidFill>
                <a:latin typeface="Bookman Old Style"/>
                <a:cs typeface="Bookman Old Style"/>
              </a:rPr>
              <a:t>areers.</a:t>
            </a:r>
            <a:endParaRPr lang="en-US" sz="4000" b="1" dirty="0">
              <a:solidFill>
                <a:srgbClr val="558ED5"/>
              </a:solidFill>
              <a:latin typeface="Bookman Old Style"/>
              <a:cs typeface="Bookman Old Styl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381000"/>
            <a:ext cx="2679700" cy="3022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52400"/>
            <a:ext cx="3048000" cy="2400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152400"/>
            <a:ext cx="25146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6146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09600"/>
            <a:ext cx="8077200" cy="609600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558ED5"/>
                </a:solidFill>
                <a:latin typeface="Bookman Old Style"/>
                <a:cs typeface="Bookman Old Style"/>
              </a:rPr>
              <a:t>Area of Practice Variety!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676400"/>
            <a:ext cx="3813175" cy="4114800"/>
          </a:xfrm>
        </p:spPr>
        <p:txBody>
          <a:bodyPr/>
          <a:lstStyle/>
          <a:p>
            <a:r>
              <a:rPr lang="en-US" sz="2400" dirty="0"/>
              <a:t>Medical</a:t>
            </a:r>
          </a:p>
          <a:p>
            <a:r>
              <a:rPr lang="en-US" sz="2400" dirty="0"/>
              <a:t>Surgical</a:t>
            </a:r>
          </a:p>
          <a:p>
            <a:r>
              <a:rPr lang="en-US" sz="2400" dirty="0"/>
              <a:t>Emergency</a:t>
            </a:r>
          </a:p>
          <a:p>
            <a:r>
              <a:rPr lang="en-US" sz="2400" dirty="0"/>
              <a:t>Operating Room</a:t>
            </a:r>
          </a:p>
          <a:p>
            <a:r>
              <a:rPr lang="en-US" sz="2400" dirty="0"/>
              <a:t>Obstetrics and Gynecology</a:t>
            </a:r>
          </a:p>
          <a:p>
            <a:r>
              <a:rPr lang="en-US" sz="2400" dirty="0"/>
              <a:t>Orthopedics </a:t>
            </a:r>
          </a:p>
          <a:p>
            <a:r>
              <a:rPr lang="en-US" sz="2400" dirty="0"/>
              <a:t>Critical Care</a:t>
            </a:r>
          </a:p>
          <a:p>
            <a:r>
              <a:rPr lang="en-US" sz="2400" dirty="0"/>
              <a:t>Pediatrics</a:t>
            </a:r>
          </a:p>
          <a:p>
            <a:endParaRPr lang="en-US" sz="2400" dirty="0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76400"/>
            <a:ext cx="3813175" cy="4114800"/>
          </a:xfrm>
        </p:spPr>
        <p:txBody>
          <a:bodyPr/>
          <a:lstStyle/>
          <a:p>
            <a:r>
              <a:rPr lang="en-US" sz="2400" dirty="0"/>
              <a:t>Psychiatry</a:t>
            </a:r>
          </a:p>
          <a:p>
            <a:r>
              <a:rPr lang="en-US" sz="2400" dirty="0"/>
              <a:t>Rehabilitation</a:t>
            </a:r>
          </a:p>
          <a:p>
            <a:r>
              <a:rPr lang="en-US" sz="2400" dirty="0"/>
              <a:t>Dialysis</a:t>
            </a:r>
          </a:p>
          <a:p>
            <a:r>
              <a:rPr lang="en-US" sz="2400" dirty="0"/>
              <a:t>Geriatrics</a:t>
            </a:r>
          </a:p>
          <a:p>
            <a:r>
              <a:rPr lang="en-US" sz="2400" dirty="0"/>
              <a:t>Coronary Care</a:t>
            </a:r>
          </a:p>
          <a:p>
            <a:r>
              <a:rPr lang="en-US" sz="2400" dirty="0"/>
              <a:t>Neonatal Intensive Care</a:t>
            </a:r>
          </a:p>
          <a:p>
            <a:r>
              <a:rPr lang="en-US" sz="2400" dirty="0"/>
              <a:t>Women</a:t>
            </a:r>
            <a:r>
              <a:rPr lang="ja-JP" altLang="en-US" sz="2400" dirty="0">
                <a:latin typeface="Arial"/>
              </a:rPr>
              <a:t>’</a:t>
            </a:r>
            <a:r>
              <a:rPr lang="en-US" sz="2400" dirty="0"/>
              <a:t>s Health</a:t>
            </a:r>
          </a:p>
          <a:p>
            <a:r>
              <a:rPr lang="en-US" sz="2400" dirty="0"/>
              <a:t>Flight and Transport</a:t>
            </a:r>
          </a:p>
        </p:txBody>
      </p:sp>
    </p:spTree>
    <p:extLst>
      <p:ext uri="{BB962C8B-B14F-4D97-AF65-F5344CB8AC3E}">
        <p14:creationId xmlns:p14="http://schemas.microsoft.com/office/powerpoint/2010/main" val="3101102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558ED5"/>
                </a:solidFill>
                <a:latin typeface="Bookman Old Style"/>
                <a:cs typeface="Bookman Old Style"/>
              </a:rPr>
              <a:t>Client Population Variety!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752600"/>
            <a:ext cx="3813175" cy="4114800"/>
          </a:xfrm>
        </p:spPr>
        <p:txBody>
          <a:bodyPr/>
          <a:lstStyle/>
          <a:p>
            <a:r>
              <a:rPr lang="en-US" dirty="0"/>
              <a:t>Newborns</a:t>
            </a:r>
          </a:p>
          <a:p>
            <a:r>
              <a:rPr lang="en-US" dirty="0"/>
              <a:t>Babies</a:t>
            </a:r>
          </a:p>
          <a:p>
            <a:r>
              <a:rPr lang="en-US" dirty="0"/>
              <a:t>Toddlers</a:t>
            </a:r>
          </a:p>
          <a:p>
            <a:r>
              <a:rPr lang="en-US" dirty="0"/>
              <a:t>Children</a:t>
            </a:r>
          </a:p>
          <a:p>
            <a:r>
              <a:rPr lang="en-US" dirty="0"/>
              <a:t>Adolescents</a:t>
            </a:r>
          </a:p>
          <a:p>
            <a:r>
              <a:rPr lang="en-US" dirty="0"/>
              <a:t>Young Adults</a:t>
            </a:r>
          </a:p>
          <a:p>
            <a:r>
              <a:rPr lang="en-US" dirty="0"/>
              <a:t>Middle-Aged Adults</a:t>
            </a:r>
          </a:p>
          <a:p>
            <a:r>
              <a:rPr lang="en-US" dirty="0"/>
              <a:t>Older Adults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6391" name="Picture 7" descr="nursebab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752600"/>
            <a:ext cx="3843338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535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>
                <a:solidFill>
                  <a:srgbClr val="558ED5"/>
                </a:solidFill>
                <a:latin typeface="Bookman Old Style"/>
                <a:cs typeface="Bookman Old Style"/>
              </a:rPr>
              <a:t>Variety of </a:t>
            </a:r>
            <a:br>
              <a:rPr lang="en-US" b="1" dirty="0">
                <a:solidFill>
                  <a:srgbClr val="558ED5"/>
                </a:solidFill>
                <a:latin typeface="Bookman Old Style"/>
                <a:cs typeface="Bookman Old Style"/>
              </a:rPr>
            </a:br>
            <a:r>
              <a:rPr lang="en-US" b="1" dirty="0">
                <a:solidFill>
                  <a:srgbClr val="558ED5"/>
                </a:solidFill>
                <a:latin typeface="Bookman Old Style"/>
                <a:cs typeface="Bookman Old Style"/>
              </a:rPr>
              <a:t>Career Entry Points</a:t>
            </a:r>
          </a:p>
        </p:txBody>
      </p:sp>
      <p:graphicFrame>
        <p:nvGraphicFramePr>
          <p:cNvPr id="18435" name="Object 3"/>
          <p:cNvGraphicFramePr>
            <a:graphicFrameLocks noGrp="1" noChangeAspect="1"/>
          </p:cNvGraphicFramePr>
          <p:nvPr>
            <p:ph type="clipArt" sz="half" idx="1"/>
            <p:extLst>
              <p:ext uri="{D42A27DB-BD31-4B8C-83A1-F6EECF244321}">
                <p14:modId xmlns:p14="http://schemas.microsoft.com/office/powerpoint/2010/main" val="849329709"/>
              </p:ext>
            </p:extLst>
          </p:nvPr>
        </p:nvGraphicFramePr>
        <p:xfrm>
          <a:off x="838200" y="1981200"/>
          <a:ext cx="3062288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0" name="Clip" r:id="rId4" imgW="2828571" imgH="4285714" progId="MS_ClipArt_Gallery.5">
                  <p:embed/>
                </p:oleObj>
              </mc:Choice>
              <mc:Fallback>
                <p:oleObj name="Clip" r:id="rId4" imgW="2828571" imgH="4285714" progId="MS_ClipArt_Gallery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981200"/>
                        <a:ext cx="3062288" cy="4114800"/>
                      </a:xfrm>
                      <a:prstGeom prst="rect">
                        <a:avLst/>
                      </a:prstGeom>
                      <a:extLst>
                        <a:ext uri="{FAA26D3D-D897-4be2-8F04-BA451C77F1D7}">
                          <ma14:placeholderFlag xmlns:ma14="http://schemas.microsoft.com/office/mac/drawingml/2011/main" val="1"/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2209800"/>
            <a:ext cx="3813175" cy="4114800"/>
          </a:xfrm>
        </p:spPr>
        <p:txBody>
          <a:bodyPr/>
          <a:lstStyle/>
          <a:p>
            <a:r>
              <a:rPr lang="en-US" sz="2800" dirty="0"/>
              <a:t>Nurse Aide</a:t>
            </a:r>
          </a:p>
          <a:p>
            <a:r>
              <a:rPr lang="en-US" sz="2800" dirty="0"/>
              <a:t>Licensed Practical Nurse</a:t>
            </a:r>
          </a:p>
          <a:p>
            <a:r>
              <a:rPr lang="en-US" sz="2800" dirty="0"/>
              <a:t>Registered Nurse</a:t>
            </a:r>
          </a:p>
          <a:p>
            <a:r>
              <a:rPr lang="en-US" sz="2800" dirty="0"/>
              <a:t>Advanced Practice Registered Nurse</a:t>
            </a:r>
          </a:p>
        </p:txBody>
      </p:sp>
    </p:spTree>
    <p:extLst>
      <p:ext uri="{BB962C8B-B14F-4D97-AF65-F5344CB8AC3E}">
        <p14:creationId xmlns:p14="http://schemas.microsoft.com/office/powerpoint/2010/main" val="1845809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43192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558ED5"/>
                </a:solidFill>
                <a:latin typeface="Bookman Old Style"/>
                <a:cs typeface="Bookman Old Style"/>
              </a:rPr>
              <a:t>Variety of RN </a:t>
            </a:r>
            <a:br>
              <a:rPr lang="en-US" b="1" dirty="0">
                <a:solidFill>
                  <a:srgbClr val="558ED5"/>
                </a:solidFill>
                <a:latin typeface="Bookman Old Style"/>
                <a:cs typeface="Bookman Old Style"/>
              </a:rPr>
            </a:br>
            <a:r>
              <a:rPr lang="en-US" b="1" dirty="0">
                <a:solidFill>
                  <a:srgbClr val="558ED5"/>
                </a:solidFill>
                <a:latin typeface="Bookman Old Style"/>
                <a:cs typeface="Bookman Old Style"/>
              </a:rPr>
              <a:t>Educational </a:t>
            </a:r>
            <a:r>
              <a:rPr lang="en-US" b="1" dirty="0" smtClean="0">
                <a:solidFill>
                  <a:srgbClr val="558ED5"/>
                </a:solidFill>
                <a:latin typeface="Bookman Old Style"/>
                <a:cs typeface="Bookman Old Style"/>
              </a:rPr>
              <a:t>Pathways</a:t>
            </a:r>
            <a:endParaRPr lang="en-US" b="1" dirty="0">
              <a:solidFill>
                <a:srgbClr val="558ED5"/>
              </a:solidFill>
              <a:latin typeface="Bookman Old Style"/>
              <a:cs typeface="Bookman Old Style"/>
            </a:endParaRP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2057400"/>
            <a:ext cx="4013200" cy="4171950"/>
          </a:xfrm>
        </p:spPr>
        <p:txBody>
          <a:bodyPr/>
          <a:lstStyle/>
          <a:p>
            <a:r>
              <a:rPr lang="en-US" sz="2400" dirty="0"/>
              <a:t>Associate Degree in Nursing </a:t>
            </a:r>
          </a:p>
          <a:p>
            <a:pPr lvl="1"/>
            <a:r>
              <a:rPr lang="en-US" sz="2000" dirty="0"/>
              <a:t>Community College</a:t>
            </a:r>
          </a:p>
          <a:p>
            <a:pPr lvl="1"/>
            <a:r>
              <a:rPr lang="en-US" sz="2000" dirty="0"/>
              <a:t>(2 years</a:t>
            </a:r>
            <a:r>
              <a:rPr lang="en-US" sz="2000" dirty="0" smtClean="0"/>
              <a:t>)</a:t>
            </a:r>
            <a:endParaRPr lang="en-US" sz="2400" dirty="0" smtClean="0"/>
          </a:p>
          <a:p>
            <a:r>
              <a:rPr lang="en-US" sz="2400" dirty="0" smtClean="0"/>
              <a:t>Diploma </a:t>
            </a:r>
            <a:r>
              <a:rPr lang="en-US" sz="2400" dirty="0"/>
              <a:t>Degree </a:t>
            </a:r>
          </a:p>
          <a:p>
            <a:pPr lvl="1"/>
            <a:r>
              <a:rPr lang="en-US" sz="2000" dirty="0"/>
              <a:t>Hospital Based</a:t>
            </a:r>
          </a:p>
          <a:p>
            <a:pPr lvl="1"/>
            <a:r>
              <a:rPr lang="en-US" sz="2000" dirty="0"/>
              <a:t>(2 years)</a:t>
            </a:r>
          </a:p>
          <a:p>
            <a:r>
              <a:rPr lang="en-US" sz="2400" dirty="0" smtClean="0"/>
              <a:t>Baccalaureate </a:t>
            </a:r>
            <a:endParaRPr lang="en-US" sz="2400" dirty="0"/>
          </a:p>
          <a:p>
            <a:pPr lvl="1"/>
            <a:r>
              <a:rPr lang="en-US" sz="2000" dirty="0"/>
              <a:t>University</a:t>
            </a:r>
          </a:p>
          <a:p>
            <a:pPr lvl="1"/>
            <a:r>
              <a:rPr lang="en-US" sz="2000" dirty="0"/>
              <a:t>(4 years)</a:t>
            </a:r>
          </a:p>
        </p:txBody>
      </p:sp>
      <p:pic>
        <p:nvPicPr>
          <p:cNvPr id="20487" name="Picture 7" descr="pe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378" y="1828800"/>
            <a:ext cx="4163597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6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7772400" cy="1431925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558ED5"/>
                </a:solidFill>
                <a:latin typeface="Bookman Old Style"/>
                <a:cs typeface="Bookman Old Style"/>
              </a:rPr>
              <a:t>Opportunities for </a:t>
            </a:r>
            <a:br>
              <a:rPr lang="en-US" b="1" dirty="0">
                <a:solidFill>
                  <a:srgbClr val="558ED5"/>
                </a:solidFill>
                <a:latin typeface="Bookman Old Style"/>
                <a:cs typeface="Bookman Old Style"/>
              </a:rPr>
            </a:br>
            <a:r>
              <a:rPr lang="en-US" b="1" dirty="0">
                <a:solidFill>
                  <a:srgbClr val="558ED5"/>
                </a:solidFill>
                <a:latin typeface="Bookman Old Style"/>
                <a:cs typeface="Bookman Old Style"/>
              </a:rPr>
              <a:t>Career Progression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5200" y="1600200"/>
            <a:ext cx="8178800" cy="4171950"/>
          </a:xfrm>
        </p:spPr>
        <p:txBody>
          <a:bodyPr/>
          <a:lstStyle/>
          <a:p>
            <a:r>
              <a:rPr lang="en-US" sz="2800" dirty="0"/>
              <a:t>Nurse Aide: 		$13,100 - 17,500</a:t>
            </a:r>
          </a:p>
          <a:p>
            <a:r>
              <a:rPr lang="en-US" sz="2800" dirty="0"/>
              <a:t>LPN:			$21,770 - 29,900</a:t>
            </a:r>
          </a:p>
          <a:p>
            <a:r>
              <a:rPr lang="en-US" sz="2800" dirty="0"/>
              <a:t>RN:			</a:t>
            </a:r>
            <a:r>
              <a:rPr lang="en-US" sz="2800" dirty="0" smtClean="0"/>
              <a:t> 	$</a:t>
            </a:r>
            <a:r>
              <a:rPr lang="en-US" sz="2800" dirty="0"/>
              <a:t>32,500 - 44,200</a:t>
            </a:r>
          </a:p>
          <a:p>
            <a:r>
              <a:rPr lang="en-US" sz="2800" dirty="0"/>
              <a:t>Nurse Practitioner	$44,000 - 56,000</a:t>
            </a:r>
          </a:p>
          <a:p>
            <a:r>
              <a:rPr lang="en-US" sz="2800" dirty="0"/>
              <a:t>CNM			$55,000 - 66,700</a:t>
            </a:r>
          </a:p>
          <a:p>
            <a:r>
              <a:rPr lang="en-US" sz="2800" dirty="0"/>
              <a:t>CNS			$42,400 - 76,000</a:t>
            </a:r>
          </a:p>
          <a:p>
            <a:r>
              <a:rPr lang="en-US" sz="2800" dirty="0"/>
              <a:t>CRNA			$68,000 - 92,000</a:t>
            </a:r>
          </a:p>
          <a:p>
            <a:r>
              <a:rPr lang="en-US" sz="2800" dirty="0"/>
              <a:t>VP Nursing		$85,244 - 175,000</a:t>
            </a:r>
          </a:p>
          <a:p>
            <a:endParaRPr lang="en-US" sz="2800" dirty="0"/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1600200" y="5792787"/>
            <a:ext cx="5715000" cy="106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latin typeface="Arial" charset="0"/>
              </a:rPr>
              <a:t>Salaries compiled by NC Center for Nursing using an Economic Research Institute Database for the year 2000</a:t>
            </a:r>
            <a:endParaRPr lang="en-US" dirty="0">
              <a:latin typeface="Courier New" charset="0"/>
            </a:endParaRPr>
          </a:p>
          <a:p>
            <a:pPr>
              <a:spcBef>
                <a:spcPct val="500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990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10600" cy="198120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558ED5"/>
                </a:solidFill>
                <a:latin typeface="Bookman Old Style"/>
                <a:cs typeface="Bookman Old Style"/>
              </a:rPr>
              <a:t>Nurses are the </a:t>
            </a:r>
            <a:r>
              <a:rPr lang="en-US" sz="4000" b="1" dirty="0" smtClean="0">
                <a:solidFill>
                  <a:srgbClr val="558ED5"/>
                </a:solidFill>
                <a:latin typeface="Bookman Old Style"/>
                <a:cs typeface="Bookman Old Style"/>
              </a:rPr>
              <a:t/>
            </a:r>
            <a:br>
              <a:rPr lang="en-US" sz="4000" b="1" dirty="0" smtClean="0">
                <a:solidFill>
                  <a:srgbClr val="558ED5"/>
                </a:solidFill>
                <a:latin typeface="Bookman Old Style"/>
                <a:cs typeface="Bookman Old Style"/>
              </a:rPr>
            </a:br>
            <a:r>
              <a:rPr lang="en-US" sz="4000" b="1" dirty="0" smtClean="0">
                <a:solidFill>
                  <a:srgbClr val="558ED5"/>
                </a:solidFill>
                <a:latin typeface="Bookman Old Style"/>
                <a:cs typeface="Bookman Old Style"/>
              </a:rPr>
              <a:t>“Eyes </a:t>
            </a:r>
            <a:r>
              <a:rPr lang="en-US" sz="4000" b="1" dirty="0">
                <a:solidFill>
                  <a:srgbClr val="558ED5"/>
                </a:solidFill>
                <a:latin typeface="Bookman Old Style"/>
                <a:cs typeface="Bookman Old Style"/>
              </a:rPr>
              <a:t>and </a:t>
            </a:r>
            <a:r>
              <a:rPr lang="en-US" sz="4000" b="1" dirty="0" smtClean="0">
                <a:solidFill>
                  <a:srgbClr val="558ED5"/>
                </a:solidFill>
                <a:latin typeface="Bookman Old Style"/>
                <a:cs typeface="Bookman Old Style"/>
              </a:rPr>
              <a:t>Ears</a:t>
            </a:r>
            <a:r>
              <a:rPr lang="ja-JP" altLang="en-US" sz="4000" b="1" dirty="0">
                <a:solidFill>
                  <a:srgbClr val="558ED5"/>
                </a:solidFill>
                <a:latin typeface="Bookman Old Style"/>
                <a:cs typeface="Bookman Old Style"/>
              </a:rPr>
              <a:t>”</a:t>
            </a:r>
            <a:r>
              <a:rPr lang="en-US" sz="4000" b="1" dirty="0">
                <a:solidFill>
                  <a:srgbClr val="558ED5"/>
                </a:solidFill>
                <a:latin typeface="Bookman Old Style"/>
                <a:cs typeface="Bookman Old Style"/>
              </a:rPr>
              <a:t> of </a:t>
            </a:r>
            <a:r>
              <a:rPr lang="en-US" sz="4000" b="1" dirty="0" smtClean="0">
                <a:solidFill>
                  <a:srgbClr val="558ED5"/>
                </a:solidFill>
                <a:latin typeface="Bookman Old Style"/>
                <a:cs typeface="Bookman Old Style"/>
              </a:rPr>
              <a:t>Health Care</a:t>
            </a:r>
            <a:r>
              <a:rPr lang="en-US" sz="4000" b="1" dirty="0">
                <a:solidFill>
                  <a:srgbClr val="558ED5"/>
                </a:solidFill>
                <a:latin typeface="Bookman Old Style"/>
                <a:cs typeface="Bookman Old Style"/>
              </a:rPr>
              <a:t>!</a:t>
            </a:r>
            <a:br>
              <a:rPr lang="en-US" sz="4000" b="1" dirty="0">
                <a:solidFill>
                  <a:srgbClr val="558ED5"/>
                </a:solidFill>
                <a:latin typeface="Bookman Old Style"/>
                <a:cs typeface="Bookman Old Style"/>
              </a:rPr>
            </a:br>
            <a:endParaRPr lang="en-US" sz="4000" b="1" dirty="0">
              <a:solidFill>
                <a:srgbClr val="558ED5"/>
              </a:solidFill>
              <a:latin typeface="Bookman Old Style"/>
              <a:cs typeface="Bookman Old Style"/>
            </a:endParaRP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4419600"/>
            <a:ext cx="7696200" cy="2243667"/>
          </a:xfrm>
        </p:spPr>
        <p:txBody>
          <a:bodyPr numCol="2">
            <a:noAutofit/>
          </a:bodyPr>
          <a:lstStyle/>
          <a:p>
            <a:pPr>
              <a:lnSpc>
                <a:spcPct val="80000"/>
              </a:lnSpc>
            </a:pPr>
            <a:r>
              <a:rPr lang="en-US" sz="2000" b="1" dirty="0">
                <a:latin typeface="Athelas Regular"/>
                <a:cs typeface="Athelas Regular"/>
              </a:rPr>
              <a:t>Nurses are the heart and soul of </a:t>
            </a:r>
            <a:r>
              <a:rPr lang="en-US" sz="2000" b="1" dirty="0" smtClean="0">
                <a:latin typeface="Athelas Regular"/>
                <a:cs typeface="Athelas Regular"/>
              </a:rPr>
              <a:t>healthcare.</a:t>
            </a:r>
          </a:p>
          <a:p>
            <a:pPr>
              <a:lnSpc>
                <a:spcPct val="80000"/>
              </a:lnSpc>
            </a:pPr>
            <a:r>
              <a:rPr lang="en-US" sz="2000" b="1" dirty="0">
                <a:latin typeface="Athelas Regular"/>
                <a:cs typeface="Athelas Regular"/>
              </a:rPr>
              <a:t>Patients and families depend on nurses</a:t>
            </a:r>
            <a:r>
              <a:rPr lang="en-US" sz="2000" b="1" dirty="0" smtClean="0">
                <a:latin typeface="Athelas Regular"/>
                <a:cs typeface="Athelas Regular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US" sz="2000" b="1" dirty="0" smtClean="0">
                <a:latin typeface="Athelas Regular"/>
                <a:cs typeface="Athelas Regular"/>
              </a:rPr>
              <a:t>Nurses function as the ‘eyes &amp; ears’ of doctors.</a:t>
            </a:r>
          </a:p>
          <a:p>
            <a:pPr>
              <a:lnSpc>
                <a:spcPct val="80000"/>
              </a:lnSpc>
            </a:pPr>
            <a:r>
              <a:rPr lang="en-US" sz="2000" b="1" dirty="0" smtClean="0">
                <a:latin typeface="Athelas Regular"/>
                <a:cs typeface="Athelas Regular"/>
              </a:rPr>
              <a:t>They are </a:t>
            </a:r>
            <a:r>
              <a:rPr lang="en-US" sz="2000" b="1" dirty="0">
                <a:latin typeface="Athelas Regular"/>
                <a:cs typeface="Athelas Regular"/>
              </a:rPr>
              <a:t>constantly in and out of the patients’ </a:t>
            </a:r>
            <a:r>
              <a:rPr lang="en-US" sz="2000" b="1" dirty="0" smtClean="0">
                <a:latin typeface="Athelas Regular"/>
                <a:cs typeface="Athelas Regular"/>
              </a:rPr>
              <a:t>rooms.</a:t>
            </a:r>
          </a:p>
          <a:p>
            <a:pPr>
              <a:lnSpc>
                <a:spcPct val="80000"/>
              </a:lnSpc>
            </a:pPr>
            <a:r>
              <a:rPr lang="en-US" sz="2000" b="1" dirty="0" smtClean="0">
                <a:latin typeface="Athelas Regular"/>
                <a:cs typeface="Athelas Regular"/>
              </a:rPr>
              <a:t>They are constantly assessing patients for changes and reporting to the doctors.</a:t>
            </a:r>
          </a:p>
          <a:p>
            <a:pPr>
              <a:lnSpc>
                <a:spcPct val="80000"/>
              </a:lnSpc>
            </a:pPr>
            <a:r>
              <a:rPr lang="en-US" sz="2000" b="1" dirty="0">
                <a:latin typeface="Athelas Regular"/>
                <a:cs typeface="Athelas Regular"/>
              </a:rPr>
              <a:t>T</a:t>
            </a:r>
            <a:r>
              <a:rPr lang="en-US" sz="2000" b="1" dirty="0" smtClean="0">
                <a:latin typeface="Athelas Regular"/>
                <a:cs typeface="Athelas Regular"/>
              </a:rPr>
              <a:t>hey </a:t>
            </a:r>
            <a:r>
              <a:rPr lang="en-US" sz="2000" b="1" dirty="0">
                <a:latin typeface="Athelas Regular"/>
                <a:cs typeface="Athelas Regular"/>
              </a:rPr>
              <a:t>pick </a:t>
            </a:r>
            <a:r>
              <a:rPr lang="en-US" sz="2000" b="1" dirty="0" smtClean="0">
                <a:latin typeface="Athelas Regular"/>
                <a:cs typeface="Athelas Regular"/>
              </a:rPr>
              <a:t>up </a:t>
            </a:r>
            <a:r>
              <a:rPr lang="en-US" sz="2000" b="1" dirty="0">
                <a:latin typeface="Athelas Regular"/>
                <a:cs typeface="Athelas Regular"/>
              </a:rPr>
              <a:t>patient behavior that doctors may not </a:t>
            </a:r>
            <a:r>
              <a:rPr lang="en-US" sz="2000" b="1" dirty="0" smtClean="0">
                <a:latin typeface="Athelas Regular"/>
                <a:cs typeface="Athelas Regular"/>
              </a:rPr>
              <a:t>notice.</a:t>
            </a:r>
          </a:p>
          <a:p>
            <a:pPr>
              <a:lnSpc>
                <a:spcPct val="80000"/>
              </a:lnSpc>
            </a:pPr>
            <a:r>
              <a:rPr lang="en-US" sz="2000" b="1" dirty="0">
                <a:latin typeface="Athelas Regular"/>
                <a:cs typeface="Athelas Regular"/>
              </a:rPr>
              <a:t>T</a:t>
            </a:r>
            <a:r>
              <a:rPr lang="en-US" sz="2000" b="1" dirty="0" smtClean="0">
                <a:latin typeface="Athelas Regular"/>
                <a:cs typeface="Athelas Regular"/>
              </a:rPr>
              <a:t>heir </a:t>
            </a:r>
            <a:r>
              <a:rPr lang="en-US" sz="2000" b="1" dirty="0">
                <a:latin typeface="Athelas Regular"/>
                <a:cs typeface="Athelas Regular"/>
              </a:rPr>
              <a:t>vigilance often saves </a:t>
            </a:r>
            <a:r>
              <a:rPr lang="en-US" sz="2000" b="1" dirty="0" smtClean="0">
                <a:latin typeface="Athelas Regular"/>
                <a:cs typeface="Athelas Regular"/>
              </a:rPr>
              <a:t>lives.</a:t>
            </a:r>
          </a:p>
          <a:p>
            <a:pPr>
              <a:lnSpc>
                <a:spcPct val="80000"/>
              </a:lnSpc>
            </a:pPr>
            <a:r>
              <a:rPr lang="en-US" sz="2000" b="1" dirty="0" smtClean="0">
                <a:latin typeface="Athelas Regular"/>
                <a:cs typeface="Athelas Regular"/>
              </a:rPr>
              <a:t>They are the patient’s voice.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447800"/>
            <a:ext cx="5130800" cy="292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59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52400" y="152400"/>
            <a:ext cx="8305800" cy="4267200"/>
          </a:xfrm>
        </p:spPr>
        <p:txBody>
          <a:bodyPr>
            <a:noAutofit/>
          </a:bodyPr>
          <a:lstStyle/>
          <a:p>
            <a:pPr algn="ctr"/>
            <a:r>
              <a:rPr lang="en-US" sz="36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/>
                <a:cs typeface="Bookman Old Style"/>
              </a:rPr>
              <a:t>Nursing Careers: </a:t>
            </a:r>
          </a:p>
          <a:p>
            <a:pPr algn="ctr">
              <a:lnSpc>
                <a:spcPct val="80000"/>
              </a:lnSpc>
            </a:pPr>
            <a:r>
              <a:rPr lang="en-US" sz="36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/>
                <a:cs typeface="Bookman Old Style"/>
              </a:rPr>
              <a:t>Advanced Practice Registered </a:t>
            </a:r>
            <a:r>
              <a:rPr lang="en-US" sz="36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/>
                <a:cs typeface="Bookman Old Style"/>
              </a:rPr>
              <a:t>Nurses=</a:t>
            </a:r>
            <a:r>
              <a:rPr lang="en-US" sz="3600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/>
                <a:cs typeface="Bookman Old Style"/>
              </a:rPr>
              <a:t>6-8 years education</a:t>
            </a:r>
          </a:p>
          <a:p>
            <a:pPr algn="ctr">
              <a:lnSpc>
                <a:spcPct val="80000"/>
              </a:lnSpc>
            </a:pPr>
            <a:r>
              <a:rPr lang="en-US" sz="3600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/>
                <a:cs typeface="Bookman Old Style"/>
              </a:rPr>
              <a:t>Masters or Doctorate degree</a:t>
            </a:r>
            <a:endParaRPr lang="en-US" sz="3600" u="sng" dirty="0" smtClean="0">
              <a:solidFill>
                <a:schemeClr val="tx2">
                  <a:lumMod val="60000"/>
                  <a:lumOff val="40000"/>
                </a:schemeClr>
              </a:solidFill>
              <a:latin typeface="Bookman Old Style"/>
              <a:cs typeface="Bookman Old Style"/>
            </a:endParaRPr>
          </a:p>
          <a:p>
            <a:pPr algn="ctr">
              <a:lnSpc>
                <a:spcPct val="80000"/>
              </a:lnSpc>
            </a:pPr>
            <a:endParaRPr lang="en-US" sz="3000" u="sng" dirty="0"/>
          </a:p>
          <a:p>
            <a:pPr algn="ctr">
              <a:lnSpc>
                <a:spcPct val="80000"/>
              </a:lnSpc>
            </a:pPr>
            <a:r>
              <a:rPr lang="en-US" sz="3000" u="sng" dirty="0" smtClean="0"/>
              <a:t>Nurse Practitioner (NP)</a:t>
            </a:r>
            <a:r>
              <a:rPr lang="en-US" sz="3000" dirty="0" smtClean="0"/>
              <a:t>: </a:t>
            </a:r>
          </a:p>
          <a:p>
            <a:pPr marL="1200150" lvl="1" indent="-457200">
              <a:lnSpc>
                <a:spcPct val="80000"/>
              </a:lnSpc>
              <a:buFont typeface="Arial"/>
              <a:buChar char="•"/>
            </a:pPr>
            <a:r>
              <a:rPr lang="en-US" sz="3000" dirty="0" smtClean="0"/>
              <a:t>Diagnoses and treats patients.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962400"/>
            <a:ext cx="76200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45852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52400" y="152400"/>
            <a:ext cx="8305800" cy="3048000"/>
          </a:xfrm>
        </p:spPr>
        <p:txBody>
          <a:bodyPr>
            <a:noAutofit/>
          </a:bodyPr>
          <a:lstStyle/>
          <a:p>
            <a:pPr algn="ctr"/>
            <a:r>
              <a:rPr lang="en-US" sz="32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/>
                <a:cs typeface="Bookman Old Style"/>
              </a:rPr>
              <a:t>Nursing Careers: </a:t>
            </a:r>
          </a:p>
          <a:p>
            <a:pPr algn="ctr">
              <a:lnSpc>
                <a:spcPct val="80000"/>
              </a:lnSpc>
            </a:pPr>
            <a:r>
              <a:rPr lang="en-US" sz="32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/>
                <a:cs typeface="Bookman Old Style"/>
              </a:rPr>
              <a:t>Advanced Practice Registered </a:t>
            </a:r>
            <a:r>
              <a:rPr lang="en-US" sz="32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/>
                <a:cs typeface="Bookman Old Style"/>
              </a:rPr>
              <a:t>Nurses</a:t>
            </a:r>
          </a:p>
          <a:p>
            <a:pPr algn="ctr">
              <a:lnSpc>
                <a:spcPct val="80000"/>
              </a:lnSpc>
            </a:pPr>
            <a:endParaRPr lang="en-US" sz="3000" dirty="0" smtClean="0"/>
          </a:p>
          <a:p>
            <a:pPr algn="ctr"/>
            <a:r>
              <a:rPr lang="en-US" sz="3000" dirty="0" smtClean="0"/>
              <a:t>Nurse Midwife (NM): Delivers babies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2971800"/>
            <a:ext cx="5392615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731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52400" y="152400"/>
            <a:ext cx="8305800" cy="3048000"/>
          </a:xfrm>
        </p:spPr>
        <p:txBody>
          <a:bodyPr>
            <a:noAutofit/>
          </a:bodyPr>
          <a:lstStyle/>
          <a:p>
            <a:pPr algn="ctr"/>
            <a:r>
              <a:rPr lang="en-US" sz="32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/>
                <a:cs typeface="Bookman Old Style"/>
              </a:rPr>
              <a:t>Nursing Careers: </a:t>
            </a:r>
          </a:p>
          <a:p>
            <a:pPr algn="ctr">
              <a:lnSpc>
                <a:spcPct val="80000"/>
              </a:lnSpc>
            </a:pPr>
            <a:r>
              <a:rPr lang="en-US" sz="32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/>
                <a:cs typeface="Bookman Old Style"/>
              </a:rPr>
              <a:t>Advanced Practice Registered </a:t>
            </a:r>
            <a:r>
              <a:rPr lang="en-US" sz="32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/>
                <a:cs typeface="Bookman Old Style"/>
              </a:rPr>
              <a:t>Nurses</a:t>
            </a:r>
          </a:p>
          <a:p>
            <a:pPr algn="ctr">
              <a:lnSpc>
                <a:spcPct val="80000"/>
              </a:lnSpc>
            </a:pPr>
            <a:endParaRPr lang="en-US" sz="3000" u="sng" dirty="0" smtClean="0"/>
          </a:p>
          <a:p>
            <a:pPr>
              <a:lnSpc>
                <a:spcPct val="80000"/>
              </a:lnSpc>
            </a:pPr>
            <a:r>
              <a:rPr lang="en-US" sz="3000" u="sng" dirty="0" smtClean="0"/>
              <a:t>Nurse Educator (MSN)</a:t>
            </a:r>
            <a:r>
              <a:rPr lang="en-US" sz="3000" dirty="0" smtClean="0"/>
              <a:t>: Teaches about how to care for oneself based on the diagnosis, treatment, etc.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733800"/>
            <a:ext cx="3657600" cy="28848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124200"/>
            <a:ext cx="34544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731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52400" y="152400"/>
            <a:ext cx="8305800" cy="3048000"/>
          </a:xfrm>
        </p:spPr>
        <p:txBody>
          <a:bodyPr>
            <a:noAutofit/>
          </a:bodyPr>
          <a:lstStyle/>
          <a:p>
            <a:pPr algn="ctr"/>
            <a:r>
              <a:rPr lang="en-US" sz="32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/>
                <a:cs typeface="Bookman Old Style"/>
              </a:rPr>
              <a:t>Nursing Careers: </a:t>
            </a:r>
          </a:p>
          <a:p>
            <a:pPr algn="ctr">
              <a:lnSpc>
                <a:spcPct val="80000"/>
              </a:lnSpc>
            </a:pPr>
            <a:r>
              <a:rPr lang="en-US" sz="32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/>
                <a:cs typeface="Bookman Old Style"/>
              </a:rPr>
              <a:t>Advanced Practice Registered Nurses </a:t>
            </a:r>
            <a:endParaRPr lang="en-US" sz="3200" b="1" u="sng" dirty="0" smtClean="0">
              <a:solidFill>
                <a:schemeClr val="tx2">
                  <a:lumMod val="60000"/>
                  <a:lumOff val="40000"/>
                </a:schemeClr>
              </a:solidFill>
              <a:latin typeface="Bookman Old Style"/>
              <a:cs typeface="Bookman Old Style"/>
            </a:endParaRPr>
          </a:p>
          <a:p>
            <a:pPr algn="ctr">
              <a:lnSpc>
                <a:spcPct val="80000"/>
              </a:lnSpc>
            </a:pPr>
            <a:endParaRPr lang="en-US" sz="3200" b="1" u="sng" dirty="0">
              <a:solidFill>
                <a:schemeClr val="tx2">
                  <a:lumMod val="60000"/>
                  <a:lumOff val="40000"/>
                </a:schemeClr>
              </a:solidFill>
              <a:latin typeface="Bookman Old Style"/>
              <a:cs typeface="Bookman Old Style"/>
            </a:endParaRPr>
          </a:p>
          <a:p>
            <a:pPr algn="ctr">
              <a:lnSpc>
                <a:spcPct val="80000"/>
              </a:lnSpc>
            </a:pPr>
            <a:r>
              <a:rPr lang="en-US" sz="3000" u="sng" dirty="0" smtClean="0"/>
              <a:t>Nurse </a:t>
            </a:r>
            <a:r>
              <a:rPr lang="en-US" sz="3000" u="sng" dirty="0" smtClean="0"/>
              <a:t>Anesthetist (CRNA): </a:t>
            </a:r>
            <a:r>
              <a:rPr lang="en-US" sz="3000" dirty="0" smtClean="0"/>
              <a:t>Assists the anesthesiologist to put patients to sleep for surgery/procedures; monitors the patient that is under anesthesia.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3276600"/>
            <a:ext cx="27178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731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04800" y="152400"/>
            <a:ext cx="5486400" cy="3124200"/>
          </a:xfrm>
        </p:spPr>
        <p:txBody>
          <a:bodyPr>
            <a:noAutofit/>
          </a:bodyPr>
          <a:lstStyle/>
          <a:p>
            <a:pPr algn="ctr"/>
            <a:r>
              <a:rPr lang="en-US" sz="3600" b="1" u="sng" dirty="0" smtClean="0">
                <a:solidFill>
                  <a:srgbClr val="558ED5"/>
                </a:solidFill>
                <a:latin typeface="Bookman Old Style"/>
                <a:cs typeface="Bookman Old Style"/>
              </a:rPr>
              <a:t>Mortuary Careers</a:t>
            </a:r>
          </a:p>
          <a:p>
            <a:pPr algn="ctr"/>
            <a:endParaRPr lang="en-US" sz="3000" u="sng" dirty="0" smtClean="0"/>
          </a:p>
          <a:p>
            <a:r>
              <a:rPr lang="en-US" sz="3000" u="sng" dirty="0" smtClean="0"/>
              <a:t>Mortician:</a:t>
            </a:r>
            <a:r>
              <a:rPr lang="en-US" sz="3000" dirty="0" smtClean="0"/>
              <a:t>  </a:t>
            </a:r>
            <a:r>
              <a:rPr lang="en-US" sz="3000" dirty="0" smtClean="0">
                <a:solidFill>
                  <a:srgbClr val="FF0000"/>
                </a:solidFill>
              </a:rPr>
              <a:t>*</a:t>
            </a:r>
            <a:r>
              <a:rPr lang="en-US" sz="3000" u="sng" dirty="0" smtClean="0"/>
              <a:t>Funeral director; assists to make arrangements for burial,</a:t>
            </a:r>
            <a:r>
              <a:rPr lang="en-US" sz="3000" dirty="0" smtClean="0"/>
              <a:t> secure legal documents, file death certificates, perform embalmment of body, </a:t>
            </a:r>
            <a:r>
              <a:rPr lang="en-US" sz="3000" u="sng" dirty="0" smtClean="0"/>
              <a:t>help families to write obituary (</a:t>
            </a:r>
            <a:r>
              <a:rPr lang="en-US" sz="3000" u="sng" dirty="0" smtClean="0">
                <a:solidFill>
                  <a:srgbClr val="FF0000"/>
                </a:solidFill>
              </a:rPr>
              <a:t>*</a:t>
            </a:r>
            <a:r>
              <a:rPr lang="en-US" sz="3000" u="sng" dirty="0" smtClean="0"/>
              <a:t>never include home address in obituary)</a:t>
            </a:r>
            <a:r>
              <a:rPr lang="en-US" sz="3000" dirty="0" smtClean="0"/>
              <a:t>, help families to cope.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447800"/>
            <a:ext cx="2247900" cy="3619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8400" y="5257800"/>
            <a:ext cx="3505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hlinkClick r:id="rId4"/>
              </a:rPr>
              <a:t>"Mortuary Careers" Video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7289308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52400" y="152400"/>
            <a:ext cx="8305800" cy="3048000"/>
          </a:xfrm>
        </p:spPr>
        <p:txBody>
          <a:bodyPr>
            <a:noAutofit/>
          </a:bodyPr>
          <a:lstStyle/>
          <a:p>
            <a:pPr algn="ctr"/>
            <a:r>
              <a:rPr lang="en-US" sz="32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/>
                <a:cs typeface="Bookman Old Style"/>
              </a:rPr>
              <a:t>Nursing Careers: </a:t>
            </a:r>
          </a:p>
          <a:p>
            <a:pPr algn="ctr">
              <a:lnSpc>
                <a:spcPct val="80000"/>
              </a:lnSpc>
            </a:pPr>
            <a:r>
              <a:rPr lang="en-US" sz="32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/>
                <a:cs typeface="Bookman Old Style"/>
              </a:rPr>
              <a:t>Advanced Practice Registered </a:t>
            </a:r>
            <a:r>
              <a:rPr lang="en-US" sz="32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/>
                <a:cs typeface="Bookman Old Style"/>
              </a:rPr>
              <a:t>Nurses</a:t>
            </a:r>
          </a:p>
          <a:p>
            <a:pPr algn="ctr">
              <a:lnSpc>
                <a:spcPct val="80000"/>
              </a:lnSpc>
            </a:pPr>
            <a:endParaRPr lang="en-US" sz="3000" u="sng" dirty="0" smtClean="0"/>
          </a:p>
          <a:p>
            <a:pPr algn="ctr">
              <a:lnSpc>
                <a:spcPct val="80000"/>
              </a:lnSpc>
            </a:pPr>
            <a:r>
              <a:rPr lang="en-US" sz="3000" u="sng" dirty="0" smtClean="0"/>
              <a:t>Clinical Nurse Specialist: (CNS) </a:t>
            </a:r>
            <a:r>
              <a:rPr lang="en-US" sz="3000" dirty="0" smtClean="0"/>
              <a:t>A nurse that works in a specialty area (ICU, PICU, ER, L &amp; D, etc.)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3124200"/>
            <a:ext cx="51816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731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28600"/>
            <a:ext cx="8686800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/>
                <a:cs typeface="Bookman Old Style"/>
              </a:rPr>
              <a:t>Nursing Careers: </a:t>
            </a:r>
          </a:p>
          <a:p>
            <a:pPr algn="ctr">
              <a:lnSpc>
                <a:spcPct val="80000"/>
              </a:lnSpc>
            </a:pPr>
            <a:r>
              <a:rPr lang="en-US" sz="32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/>
                <a:cs typeface="Bookman Old Style"/>
              </a:rPr>
              <a:t>Advanced Practice Registered Nurses (APRN)</a:t>
            </a:r>
          </a:p>
          <a:p>
            <a:pPr algn="ctr"/>
            <a:endParaRPr lang="en-US" sz="3200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1524000"/>
            <a:ext cx="7696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*</a:t>
            </a:r>
            <a:r>
              <a:rPr lang="en-US" sz="3200" u="sng" dirty="0" smtClean="0">
                <a:ln w="1905"/>
                <a:solidFill>
                  <a:srgbClr val="25406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Dean of Nursing at a major university:</a:t>
            </a:r>
          </a:p>
          <a:p>
            <a:pPr algn="ctr"/>
            <a:r>
              <a:rPr lang="en-US" sz="3200" dirty="0">
                <a:solidFill>
                  <a:srgbClr val="254061"/>
                </a:solidFill>
              </a:rPr>
              <a:t>academic and administrative leader of the School of </a:t>
            </a:r>
            <a:r>
              <a:rPr lang="en-US" sz="3200" dirty="0" smtClean="0">
                <a:solidFill>
                  <a:srgbClr val="254061"/>
                </a:solidFill>
              </a:rPr>
              <a:t>Nursing; </a:t>
            </a:r>
            <a:r>
              <a:rPr lang="en-US" sz="3200" u="sng" dirty="0" smtClean="0">
                <a:ln w="1905"/>
                <a:solidFill>
                  <a:srgbClr val="25406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salary $100,00 year</a:t>
            </a:r>
            <a:r>
              <a:rPr lang="en-US" sz="3200" dirty="0" smtClean="0">
                <a:ln w="1905"/>
                <a:solidFill>
                  <a:srgbClr val="25406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;</a:t>
            </a:r>
          </a:p>
          <a:p>
            <a:pPr algn="ctr"/>
            <a:r>
              <a:rPr lang="en-US" sz="3200" u="sng" dirty="0" smtClean="0">
                <a:ln w="1905"/>
                <a:solidFill>
                  <a:srgbClr val="25406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Holds a Doctoral degree</a:t>
            </a:r>
          </a:p>
          <a:p>
            <a:endParaRPr lang="en-US" sz="3200" dirty="0">
              <a:solidFill>
                <a:srgbClr val="25406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3962400"/>
            <a:ext cx="1676400" cy="2298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724400"/>
            <a:ext cx="3200400" cy="76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4267200"/>
            <a:ext cx="1905000" cy="1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16536"/>
      </p:ext>
    </p:extLst>
  </p:cSld>
  <p:clrMapOvr>
    <a:masterClrMapping/>
  </p:clrMapOvr>
  <p:transition xmlns:p14="http://schemas.microsoft.com/office/powerpoint/2010/main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52400" y="152400"/>
            <a:ext cx="8458200" cy="5943600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 u="sng" dirty="0" smtClean="0">
                <a:solidFill>
                  <a:srgbClr val="558ED5"/>
                </a:solidFill>
                <a:latin typeface="Bookman Old Style"/>
                <a:cs typeface="Bookman Old Style"/>
              </a:rPr>
              <a:t>Nursing Careers</a:t>
            </a:r>
          </a:p>
          <a:p>
            <a:pPr algn="ctr">
              <a:lnSpc>
                <a:spcPct val="80000"/>
              </a:lnSpc>
            </a:pPr>
            <a:endParaRPr lang="en-US" sz="3000" u="sng" dirty="0" smtClean="0"/>
          </a:p>
          <a:p>
            <a:pPr>
              <a:lnSpc>
                <a:spcPct val="80000"/>
              </a:lnSpc>
            </a:pPr>
            <a:r>
              <a:rPr lang="en-US" sz="2800" u="sng" dirty="0" smtClean="0">
                <a:solidFill>
                  <a:srgbClr val="FF0000"/>
                </a:solidFill>
              </a:rPr>
              <a:t>*</a:t>
            </a:r>
            <a:r>
              <a:rPr lang="en-US" sz="2800" u="sng" dirty="0" smtClean="0"/>
              <a:t>Licensed Practical Nurse </a:t>
            </a:r>
            <a:r>
              <a:rPr lang="en-US" sz="4000" u="sng" dirty="0" smtClean="0"/>
              <a:t>(LPN)</a:t>
            </a:r>
            <a:r>
              <a:rPr lang="en-US" sz="2800" u="sng" dirty="0" smtClean="0"/>
              <a:t>/ Licensed Vocational Nurse (LVN): </a:t>
            </a:r>
          </a:p>
          <a:p>
            <a:pPr marL="457200" indent="-457200">
              <a:lnSpc>
                <a:spcPct val="80000"/>
              </a:lnSpc>
              <a:buFont typeface="Arial"/>
              <a:buChar char="•"/>
            </a:pPr>
            <a:r>
              <a:rPr lang="en-US" sz="2800" u="sng" dirty="0" smtClean="0"/>
              <a:t>Work under physician and R.N.</a:t>
            </a:r>
            <a:r>
              <a:rPr lang="en-US" sz="2800" dirty="0" smtClean="0"/>
              <a:t> </a:t>
            </a:r>
          </a:p>
          <a:p>
            <a:pPr marL="457200" indent="-457200">
              <a:lnSpc>
                <a:spcPct val="80000"/>
              </a:lnSpc>
              <a:buFont typeface="Arial"/>
              <a:buChar char="•"/>
            </a:pPr>
            <a:r>
              <a:rPr lang="en-US" sz="2800" u="sng" dirty="0"/>
              <a:t>Provides technical patient care &amp; gives </a:t>
            </a:r>
            <a:r>
              <a:rPr lang="en-US" sz="2800" u="sng" dirty="0" smtClean="0"/>
              <a:t>medication</a:t>
            </a:r>
            <a:endParaRPr lang="en-US" sz="2800" dirty="0" smtClean="0"/>
          </a:p>
          <a:p>
            <a:pPr marL="457200" indent="-457200">
              <a:lnSpc>
                <a:spcPct val="80000"/>
              </a:lnSpc>
              <a:buFont typeface="Arial"/>
              <a:buChar char="•"/>
            </a:pPr>
            <a:r>
              <a:rPr lang="en-US" sz="2800" dirty="0" smtClean="0"/>
              <a:t>One year of nursing education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3581400"/>
            <a:ext cx="345440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731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52400" y="152400"/>
            <a:ext cx="8305800" cy="3048000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 u="sng" dirty="0">
                <a:solidFill>
                  <a:srgbClr val="558ED5"/>
                </a:solidFill>
                <a:latin typeface="Bookman Old Style"/>
                <a:cs typeface="Bookman Old Style"/>
              </a:rPr>
              <a:t>Nursing </a:t>
            </a:r>
            <a:r>
              <a:rPr lang="en-US" sz="4000" b="1" u="sng" dirty="0" smtClean="0">
                <a:solidFill>
                  <a:srgbClr val="558ED5"/>
                </a:solidFill>
                <a:latin typeface="Bookman Old Style"/>
                <a:cs typeface="Bookman Old Style"/>
              </a:rPr>
              <a:t>Careers</a:t>
            </a:r>
            <a:endParaRPr lang="en-US" sz="4000" u="sng" dirty="0" smtClean="0">
              <a:solidFill>
                <a:srgbClr val="FF000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en-US" sz="2800" u="sng" dirty="0" smtClean="0">
                <a:solidFill>
                  <a:srgbClr val="FF0000"/>
                </a:solidFill>
              </a:rPr>
              <a:t>*</a:t>
            </a:r>
            <a:r>
              <a:rPr lang="en-US" sz="2800" u="sng" dirty="0" smtClean="0"/>
              <a:t>Nursing Assistant (CNA/NA)</a:t>
            </a:r>
            <a:r>
              <a:rPr lang="en-US" sz="2800" dirty="0" smtClean="0"/>
              <a:t>: Work under R.N., L.P.N., L.V.N.; assist the patient and the nurses, provide basic treatment, take vital signs, observe patients; education </a:t>
            </a:r>
            <a:r>
              <a:rPr lang="en-US" sz="2800" dirty="0"/>
              <a:t>through a state approved certification program in high school or community college</a:t>
            </a:r>
          </a:p>
          <a:p>
            <a:pPr>
              <a:lnSpc>
                <a:spcPct val="80000"/>
              </a:lnSpc>
            </a:pPr>
            <a:endParaRPr lang="en-US" sz="2800" dirty="0" smtClean="0"/>
          </a:p>
          <a:p>
            <a:pPr algn="ctr">
              <a:lnSpc>
                <a:spcPct val="80000"/>
              </a:lnSpc>
            </a:pPr>
            <a:r>
              <a:rPr lang="en-US" sz="2800" u="sng" dirty="0" smtClean="0"/>
              <a:t>May also be called a patient care technician, orderly, geriatric aide, home health assistant</a:t>
            </a:r>
            <a:r>
              <a:rPr lang="en-US" sz="3000" u="sng" dirty="0" smtClean="0"/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962400"/>
            <a:ext cx="3378200" cy="2413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388620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731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52400" y="152400"/>
            <a:ext cx="8305800" cy="3048000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 u="sng" dirty="0">
                <a:solidFill>
                  <a:srgbClr val="558ED5"/>
                </a:solidFill>
                <a:latin typeface="Bookman Old Style"/>
                <a:cs typeface="Bookman Old Style"/>
              </a:rPr>
              <a:t>Nursing </a:t>
            </a:r>
            <a:r>
              <a:rPr lang="en-US" sz="4000" b="1" u="sng" dirty="0" smtClean="0">
                <a:solidFill>
                  <a:srgbClr val="558ED5"/>
                </a:solidFill>
                <a:latin typeface="Bookman Old Style"/>
                <a:cs typeface="Bookman Old Style"/>
              </a:rPr>
              <a:t>Careers</a:t>
            </a:r>
            <a:endParaRPr lang="en-US" sz="4000" u="sng" dirty="0" smtClean="0">
              <a:solidFill>
                <a:srgbClr val="FF0000"/>
              </a:solidFill>
            </a:endParaRPr>
          </a:p>
          <a:p>
            <a:pPr algn="ctr"/>
            <a:r>
              <a:rPr lang="en-US" sz="3000" u="sng" dirty="0" smtClean="0">
                <a:solidFill>
                  <a:srgbClr val="FF0000"/>
                </a:solidFill>
              </a:rPr>
              <a:t>*</a:t>
            </a:r>
            <a:r>
              <a:rPr lang="en-US" sz="3000" u="sng" dirty="0" smtClean="0"/>
              <a:t>Surgical Technician: attends college 1-2 years; </a:t>
            </a:r>
            <a:r>
              <a:rPr lang="en-US" sz="3000" dirty="0" smtClean="0"/>
              <a:t>works under the R.N.; prepares the patient for surgery, sets up instruments and equipment; </a:t>
            </a:r>
            <a:r>
              <a:rPr lang="en-US" sz="3000" u="sng" dirty="0" smtClean="0"/>
              <a:t>works in the operating room and assists with surgeries.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3124200"/>
            <a:ext cx="41910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731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52400" y="152400"/>
            <a:ext cx="8305800" cy="2590800"/>
          </a:xfrm>
        </p:spPr>
        <p:txBody>
          <a:bodyPr>
            <a:noAutofit/>
          </a:bodyPr>
          <a:lstStyle/>
          <a:p>
            <a:pPr algn="ctr"/>
            <a:r>
              <a:rPr lang="en-US" sz="4000" b="1" u="sng" dirty="0" smtClean="0">
                <a:solidFill>
                  <a:srgbClr val="558ED5"/>
                </a:solidFill>
                <a:latin typeface="Bookman Old Style"/>
                <a:cs typeface="Bookman Old Style"/>
              </a:rPr>
              <a:t>Nutrition/Dietary Services</a:t>
            </a:r>
          </a:p>
          <a:p>
            <a:r>
              <a:rPr lang="en-US" sz="3000" u="sng" dirty="0" smtClean="0">
                <a:solidFill>
                  <a:srgbClr val="FF0000"/>
                </a:solidFill>
              </a:rPr>
              <a:t>*</a:t>
            </a:r>
            <a:r>
              <a:rPr lang="en-US" sz="3000" u="sng" dirty="0" smtClean="0"/>
              <a:t>Registered Dietician: Analyzes nutritional content of food, balances meals,</a:t>
            </a:r>
            <a:r>
              <a:rPr lang="en-US" sz="3000" dirty="0" smtClean="0"/>
              <a:t> manages food service, assesses patient nutritional needs, plans meals, teaches nutrition; </a:t>
            </a:r>
            <a:r>
              <a:rPr lang="en-US" sz="3000" dirty="0" smtClean="0">
                <a:solidFill>
                  <a:srgbClr val="FF0000"/>
                </a:solidFill>
              </a:rPr>
              <a:t>*</a:t>
            </a:r>
            <a:r>
              <a:rPr lang="en-US" sz="3000" u="sng" dirty="0" smtClean="0"/>
              <a:t>4 year degree</a:t>
            </a:r>
            <a:r>
              <a:rPr lang="en-US" sz="3000" dirty="0" smtClean="0"/>
              <a:t>.</a:t>
            </a:r>
            <a:endParaRPr lang="en-US" sz="3000" u="sng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2819400"/>
            <a:ext cx="2717800" cy="3733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819400"/>
            <a:ext cx="4216400" cy="27255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9200" y="5486400"/>
            <a:ext cx="335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hlinkClick r:id="rId5"/>
              </a:rPr>
              <a:t>"Dietician Career" Video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505731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52400" y="152400"/>
            <a:ext cx="8305800" cy="2590800"/>
          </a:xfrm>
        </p:spPr>
        <p:txBody>
          <a:bodyPr>
            <a:noAutofit/>
          </a:bodyPr>
          <a:lstStyle/>
          <a:p>
            <a:pPr algn="ctr"/>
            <a:r>
              <a:rPr lang="en-US" sz="4000" b="1" u="sng" dirty="0">
                <a:solidFill>
                  <a:srgbClr val="558ED5"/>
                </a:solidFill>
                <a:latin typeface="Bookman Old Style"/>
                <a:cs typeface="Bookman Old Style"/>
              </a:rPr>
              <a:t>Nutrition/Dietary Services</a:t>
            </a:r>
          </a:p>
          <a:p>
            <a:pPr algn="ctr"/>
            <a:endParaRPr lang="en-US" sz="3000" u="sng" dirty="0" smtClean="0"/>
          </a:p>
          <a:p>
            <a:pPr algn="ctr"/>
            <a:r>
              <a:rPr lang="en-US" sz="3000" u="sng" dirty="0" smtClean="0">
                <a:solidFill>
                  <a:srgbClr val="FF0000"/>
                </a:solidFill>
              </a:rPr>
              <a:t>*</a:t>
            </a:r>
            <a:r>
              <a:rPr lang="en-US" sz="3000" u="sng" dirty="0" smtClean="0"/>
              <a:t>Dietetic Assistant</a:t>
            </a:r>
            <a:r>
              <a:rPr lang="en-US" sz="3000" dirty="0" smtClean="0"/>
              <a:t>:  Works under dietician, assists dietician; prepares food, cleans work area, </a:t>
            </a:r>
            <a:r>
              <a:rPr lang="en-US" sz="3000" u="sng" dirty="0" smtClean="0"/>
              <a:t>delivers trays to patients.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3124200"/>
            <a:ext cx="4408566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85915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28600" y="152400"/>
            <a:ext cx="8305800" cy="1219200"/>
          </a:xfrm>
        </p:spPr>
        <p:txBody>
          <a:bodyPr>
            <a:noAutofit/>
          </a:bodyPr>
          <a:lstStyle/>
          <a:p>
            <a:pPr algn="ctr"/>
            <a:r>
              <a:rPr lang="en-US" sz="4400" b="1" u="sng" dirty="0" smtClean="0">
                <a:solidFill>
                  <a:srgbClr val="558ED5"/>
                </a:solidFill>
                <a:latin typeface="Bookman Old Style"/>
                <a:cs typeface="Bookman Old Style"/>
              </a:rPr>
              <a:t>REMEMBER</a:t>
            </a:r>
          </a:p>
          <a:p>
            <a:r>
              <a:rPr lang="en-US" sz="3000" u="sng" dirty="0" smtClean="0">
                <a:solidFill>
                  <a:srgbClr val="FF0000"/>
                </a:solidFill>
              </a:rPr>
              <a:t>*</a:t>
            </a:r>
            <a:r>
              <a:rPr lang="en-US" sz="3000" u="sng" dirty="0" smtClean="0">
                <a:solidFill>
                  <a:schemeClr val="tx1"/>
                </a:solidFill>
              </a:rPr>
              <a:t>ALWAYS wash hands for 20 seconds before rinsing.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0" y="4191000"/>
            <a:ext cx="32766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u="sng" dirty="0" smtClean="0">
                <a:solidFill>
                  <a:srgbClr val="FF0000"/>
                </a:solidFill>
              </a:rPr>
              <a:t>*</a:t>
            </a:r>
            <a:r>
              <a:rPr lang="en-US" sz="3000" u="sng" dirty="0" smtClean="0"/>
              <a:t>When washing hands, use a dry, clean paper towel</a:t>
            </a:r>
          </a:p>
          <a:p>
            <a:pPr algn="ctr"/>
            <a:r>
              <a:rPr lang="en-US" sz="3000" u="sng" dirty="0"/>
              <a:t>t</a:t>
            </a:r>
            <a:r>
              <a:rPr lang="en-US" sz="3000" u="sng" dirty="0" smtClean="0"/>
              <a:t>o turn the faucet off.</a:t>
            </a:r>
            <a:endParaRPr lang="en-US" sz="3000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752600"/>
            <a:ext cx="4343400" cy="21193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4114800"/>
            <a:ext cx="3289300" cy="2463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0" y="2057400"/>
            <a:ext cx="2819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hlinkClick r:id="rId5"/>
              </a:rPr>
              <a:t>“Handwashing" Video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3786396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048000"/>
            <a:ext cx="3429000" cy="3314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" y="1371600"/>
            <a:ext cx="7086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u="sng" dirty="0" smtClean="0">
                <a:solidFill>
                  <a:srgbClr val="FF0000"/>
                </a:solidFill>
              </a:rPr>
              <a:t>*</a:t>
            </a:r>
            <a:r>
              <a:rPr lang="en-US" sz="3600" u="sng" dirty="0" smtClean="0"/>
              <a:t>When </a:t>
            </a:r>
            <a:r>
              <a:rPr lang="en-US" sz="3600" u="sng" dirty="0"/>
              <a:t>feeding a patient, </a:t>
            </a:r>
            <a:r>
              <a:rPr lang="en-US" sz="3600" u="sng" dirty="0" smtClean="0"/>
              <a:t>Let the patient do as much as possible</a:t>
            </a:r>
            <a:endParaRPr lang="en-US" sz="3600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1905000" y="304800"/>
            <a:ext cx="464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558ED5"/>
                </a:solidFill>
                <a:latin typeface="Bookman Old Style"/>
                <a:cs typeface="Bookman Old Style"/>
              </a:rPr>
              <a:t>REMEMBER</a:t>
            </a:r>
            <a:endParaRPr lang="en-US" sz="4400" b="1" dirty="0">
              <a:solidFill>
                <a:srgbClr val="558ED5"/>
              </a:solidFill>
              <a:latin typeface="Bookman Old Style"/>
              <a:cs typeface="Bookman Old Style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00600" y="3429000"/>
            <a:ext cx="342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hlinkClick r:id="rId3"/>
              </a:rPr>
              <a:t>"Feeding a Patient" Video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63482986"/>
      </p:ext>
    </p:extLst>
  </p:cSld>
  <p:clrMapOvr>
    <a:masterClrMapping/>
  </p:clrMapOvr>
  <p:transition xmlns:p14="http://schemas.microsoft.com/office/powerpoint/2010/main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52400" y="152400"/>
            <a:ext cx="8305800" cy="2667000"/>
          </a:xfrm>
        </p:spPr>
        <p:txBody>
          <a:bodyPr>
            <a:noAutofit/>
          </a:bodyPr>
          <a:lstStyle/>
          <a:p>
            <a:pPr algn="ctr"/>
            <a:r>
              <a:rPr lang="en-US" sz="4000" b="1" u="sng" dirty="0" smtClean="0">
                <a:solidFill>
                  <a:srgbClr val="558ED5"/>
                </a:solidFill>
                <a:latin typeface="Bookman Old Style"/>
                <a:cs typeface="Bookman Old Style"/>
              </a:rPr>
              <a:t>Mortuary Careers</a:t>
            </a:r>
          </a:p>
          <a:p>
            <a:pPr algn="ctr"/>
            <a:endParaRPr lang="en-US" sz="3000" u="sng" dirty="0" smtClean="0"/>
          </a:p>
          <a:p>
            <a:r>
              <a:rPr lang="en-US" sz="3000" u="sng" dirty="0" smtClean="0">
                <a:solidFill>
                  <a:srgbClr val="FF0000"/>
                </a:solidFill>
              </a:rPr>
              <a:t>*</a:t>
            </a:r>
            <a:r>
              <a:rPr lang="en-US" sz="3000" u="sng" dirty="0" smtClean="0"/>
              <a:t>Embalmer:</a:t>
            </a:r>
            <a:r>
              <a:rPr lang="en-US" sz="3000" dirty="0" smtClean="0"/>
              <a:t>  Prepares body, embalms, restructures disfigured bodies, </a:t>
            </a:r>
            <a:r>
              <a:rPr lang="en-US" sz="3000" u="sng" dirty="0" smtClean="0"/>
              <a:t>takes classes in hair and makeup, </a:t>
            </a:r>
            <a:r>
              <a:rPr lang="en-US" sz="3000" dirty="0" smtClean="0"/>
              <a:t>dresses body and places in casket.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3276600"/>
            <a:ext cx="32893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60741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52400" y="152400"/>
            <a:ext cx="8305800" cy="3048000"/>
          </a:xfrm>
        </p:spPr>
        <p:txBody>
          <a:bodyPr>
            <a:noAutofit/>
          </a:bodyPr>
          <a:lstStyle/>
          <a:p>
            <a:pPr algn="ctr"/>
            <a:r>
              <a:rPr lang="en-US" sz="4000" b="1" u="sng" dirty="0" smtClean="0">
                <a:solidFill>
                  <a:srgbClr val="558ED5"/>
                </a:solidFill>
                <a:latin typeface="Bookman Old Style"/>
                <a:cs typeface="Bookman Old Style"/>
              </a:rPr>
              <a:t>Nursing Careers</a:t>
            </a:r>
          </a:p>
          <a:p>
            <a:pPr algn="ctr"/>
            <a:r>
              <a:rPr lang="en-US" sz="4000" b="1" u="sng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*</a:t>
            </a:r>
            <a:r>
              <a:rPr lang="en-US" sz="4000" b="1" u="sng" dirty="0" smtClean="0">
                <a:solidFill>
                  <a:srgbClr val="558ED5"/>
                </a:solidFill>
                <a:latin typeface="Bookman Old Style"/>
                <a:cs typeface="Bookman Old Style"/>
              </a:rPr>
              <a:t>Registered Nurse (RN):</a:t>
            </a:r>
            <a:r>
              <a:rPr lang="en-US" sz="4000" b="1" dirty="0" smtClean="0">
                <a:solidFill>
                  <a:srgbClr val="558ED5"/>
                </a:solidFill>
                <a:latin typeface="Bookman Old Style"/>
                <a:cs typeface="Bookman Old Style"/>
              </a:rPr>
              <a:t>  </a:t>
            </a:r>
          </a:p>
          <a:p>
            <a:pPr algn="ctr"/>
            <a:r>
              <a:rPr lang="en-US" sz="3000" u="sng" dirty="0" smtClean="0"/>
              <a:t>Provides total patient care</a:t>
            </a:r>
            <a:r>
              <a:rPr lang="en-US" sz="3000" dirty="0" smtClean="0"/>
              <a:t>; works under the </a:t>
            </a:r>
          </a:p>
          <a:p>
            <a:pPr algn="ctr"/>
            <a:r>
              <a:rPr lang="en-US" sz="3000" dirty="0" smtClean="0"/>
              <a:t>doctor; observes, assesses, reports, medicates, teaches, supervises, manages, may specialize in a particular field.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3657600"/>
            <a:ext cx="4632960" cy="304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4267200"/>
            <a:ext cx="33528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hlinkClick r:id="rId4"/>
              </a:rPr>
              <a:t>"Registered Nurse" Video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8622414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 rot="16200000">
            <a:off x="5829300" y="2247900"/>
            <a:ext cx="4724400" cy="990600"/>
          </a:xfrm>
        </p:spPr>
        <p:txBody>
          <a:bodyPr vert="horz">
            <a:prstTxWarp prst="textPlain">
              <a:avLst/>
            </a:prstTxWarp>
            <a:noAutofit/>
          </a:bodyPr>
          <a:lstStyle/>
          <a:p>
            <a:r>
              <a:rPr lang="en-US" sz="5400" dirty="0"/>
              <a:t>NURSING</a:t>
            </a:r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3635" r="13635"/>
          <a:stretch>
            <a:fillRect/>
          </a:stretch>
        </p:blipFill>
        <p:spPr>
          <a:xfrm>
            <a:off x="228600" y="152400"/>
            <a:ext cx="6858000" cy="5486400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5400" y="5410200"/>
            <a:ext cx="8991599" cy="1447800"/>
          </a:xfrm>
        </p:spPr>
        <p:txBody>
          <a:bodyPr/>
          <a:lstStyle/>
          <a:p>
            <a:r>
              <a:rPr lang="en-US" sz="4000" b="1" dirty="0" smtClean="0">
                <a:latin typeface="Bookman Old Style"/>
                <a:cs typeface="Bookman Old Style"/>
              </a:rPr>
              <a:t>The Power To </a:t>
            </a:r>
            <a:r>
              <a:rPr lang="en-US" sz="4000" b="1" dirty="0">
                <a:latin typeface="Bookman Old Style"/>
                <a:cs typeface="Bookman Old Style"/>
              </a:rPr>
              <a:t>Make </a:t>
            </a:r>
            <a:r>
              <a:rPr lang="en-US" sz="4000" b="1" dirty="0" smtClean="0">
                <a:latin typeface="Bookman Old Style"/>
                <a:cs typeface="Bookman Old Style"/>
              </a:rPr>
              <a:t>A Difference</a:t>
            </a:r>
            <a:r>
              <a:rPr lang="en-US" sz="4000" dirty="0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4124983193"/>
      </p:ext>
    </p:extLst>
  </p:cSld>
  <p:clrMapOvr>
    <a:masterClrMapping/>
  </p:clrMapOvr>
  <p:transition xmlns:p14="http://schemas.microsoft.com/office/powerpoint/2010/main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457200" y="4953000"/>
            <a:ext cx="7086600" cy="1143000"/>
          </a:xfrm>
        </p:spPr>
        <p:txBody>
          <a:bodyPr>
            <a:normAutofit/>
          </a:bodyPr>
          <a:lstStyle/>
          <a:p>
            <a:pPr algn="ctr" eaLnBrk="0" hangingPunct="0"/>
            <a:endParaRPr lang="en-US" dirty="0" smtClean="0">
              <a:latin typeface="Bookman Old Style"/>
              <a:cs typeface="Bookman Old Style"/>
            </a:endParaRPr>
          </a:p>
          <a:p>
            <a:endParaRPr lang="en-US" dirty="0"/>
          </a:p>
        </p:txBody>
      </p:sp>
      <p:pic>
        <p:nvPicPr>
          <p:cNvPr id="9" name="Picture 6" descr="heartblurredge"/>
          <p:cNvPicPr>
            <a:picLocks noGrp="1" noChangeAspect="1" noChangeArrowheads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0" b="15370"/>
          <a:stretch>
            <a:fillRect/>
          </a:stretch>
        </p:blipFill>
        <p:spPr bwMode="auto">
          <a:xfrm>
            <a:off x="914399" y="1981200"/>
            <a:ext cx="6178731" cy="296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09600" y="152400"/>
            <a:ext cx="6629400" cy="1752600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/>
            <a:r>
              <a:rPr lang="en-US" sz="4800" b="1" dirty="0">
                <a:solidFill>
                  <a:schemeClr val="accent3"/>
                </a:solidFill>
                <a:latin typeface="Bookman Old Style"/>
                <a:cs typeface="Bookman Old Style"/>
              </a:rPr>
              <a:t>Nurses</a:t>
            </a:r>
            <a:r>
              <a:rPr lang="en-US" sz="4800" b="1" dirty="0">
                <a:solidFill>
                  <a:schemeClr val="accent6"/>
                </a:solidFill>
                <a:latin typeface="Bookman Old Style"/>
                <a:cs typeface="Bookman Old Style"/>
              </a:rPr>
              <a:t> </a:t>
            </a:r>
            <a:r>
              <a:rPr lang="en-US" sz="4800" b="1" dirty="0">
                <a:solidFill>
                  <a:srgbClr val="9BBB59"/>
                </a:solidFill>
                <a:latin typeface="Bookman Old Style"/>
                <a:cs typeface="Bookman Old Style"/>
              </a:rPr>
              <a:t>in </a:t>
            </a:r>
            <a:endParaRPr lang="en-US" sz="4800" b="1" dirty="0" smtClean="0">
              <a:solidFill>
                <a:srgbClr val="9BBB59"/>
              </a:solidFill>
              <a:latin typeface="Bookman Old Style"/>
              <a:cs typeface="Bookman Old Style"/>
            </a:endParaRPr>
          </a:p>
          <a:p>
            <a:pPr algn="ctr"/>
            <a:r>
              <a:rPr lang="en-US" sz="4800" b="1" dirty="0" smtClean="0">
                <a:solidFill>
                  <a:srgbClr val="9BBB59"/>
                </a:solidFill>
                <a:latin typeface="Bookman Old Style"/>
                <a:cs typeface="Bookman Old Style"/>
              </a:rPr>
              <a:t>North Carolina</a:t>
            </a:r>
            <a:endParaRPr lang="en-US" sz="4800" b="1" dirty="0">
              <a:solidFill>
                <a:srgbClr val="9BBB59"/>
              </a:solidFill>
              <a:latin typeface="Bookman Old Style"/>
              <a:cs typeface="Bookman Old Styl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5163177"/>
            <a:ext cx="7162800" cy="1694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4400" b="1" dirty="0">
                <a:solidFill>
                  <a:srgbClr val="FFFFFF"/>
                </a:solidFill>
                <a:latin typeface="Bookman Old Style"/>
                <a:cs typeface="Bookman Old Style"/>
              </a:rPr>
              <a:t>1 of every 70 </a:t>
            </a:r>
          </a:p>
          <a:p>
            <a:pPr algn="ctr" eaLnBrk="0" hangingPunct="0">
              <a:lnSpc>
                <a:spcPct val="120000"/>
              </a:lnSpc>
            </a:pPr>
            <a:r>
              <a:rPr lang="en-US" sz="4400" b="1" dirty="0">
                <a:solidFill>
                  <a:srgbClr val="FFFFFF"/>
                </a:solidFill>
                <a:latin typeface="Bookman Old Style"/>
                <a:cs typeface="Bookman Old Style"/>
              </a:rPr>
              <a:t>people in NC is a Nurse!</a:t>
            </a:r>
          </a:p>
        </p:txBody>
      </p:sp>
    </p:spTree>
    <p:extLst>
      <p:ext uri="{BB962C8B-B14F-4D97-AF65-F5344CB8AC3E}">
        <p14:creationId xmlns:p14="http://schemas.microsoft.com/office/powerpoint/2010/main" val="2439925499"/>
      </p:ext>
    </p:extLst>
  </p:cSld>
  <p:clrMapOvr>
    <a:masterClrMapping/>
  </p:clrMapOvr>
  <p:transition xmlns:p14="http://schemas.microsoft.com/office/powerpoint/2010/main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7772400" cy="609600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/>
                <a:cs typeface="Bookman Old Style"/>
              </a:rPr>
              <a:t>A Lifetime of Variety!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0" y="3733800"/>
            <a:ext cx="2971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>
                <a:latin typeface="Arial" charset="0"/>
              </a:rPr>
              <a:t>Work Settings</a:t>
            </a:r>
            <a:endParaRPr lang="en-US" sz="2800"/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6324600" y="1676400"/>
            <a:ext cx="2286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dirty="0">
                <a:latin typeface="Arial" charset="0"/>
              </a:rPr>
              <a:t>Specialties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5029200" y="5791200"/>
            <a:ext cx="2362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dirty="0">
                <a:latin typeface="Arial" charset="0"/>
              </a:rPr>
              <a:t>Age Groups</a:t>
            </a:r>
          </a:p>
        </p:txBody>
      </p:sp>
      <p:graphicFrame>
        <p:nvGraphicFramePr>
          <p:cNvPr id="11271" name="Object 7"/>
          <p:cNvGraphicFramePr>
            <a:graphicFrameLocks noChangeAspect="1"/>
          </p:cNvGraphicFramePr>
          <p:nvPr/>
        </p:nvGraphicFramePr>
        <p:xfrm>
          <a:off x="990600" y="1676400"/>
          <a:ext cx="3282950" cy="207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Clip" r:id="rId4" imgW="4582440" imgH="2890800" progId="MS_ClipArt_Gallery.5">
                  <p:embed/>
                </p:oleObj>
              </mc:Choice>
              <mc:Fallback>
                <p:oleObj name="Clip" r:id="rId4" imgW="4582440" imgH="2890800" progId="MS_ClipArt_Gallery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676400"/>
                        <a:ext cx="3282950" cy="207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8738096"/>
              </p:ext>
            </p:extLst>
          </p:nvPr>
        </p:nvGraphicFramePr>
        <p:xfrm>
          <a:off x="5181600" y="2209800"/>
          <a:ext cx="2633663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Clip" r:id="rId6" imgW="1956960" imgH="2153160" progId="MS_ClipArt_Gallery.5">
                  <p:embed/>
                </p:oleObj>
              </mc:Choice>
              <mc:Fallback>
                <p:oleObj name="Clip" r:id="rId6" imgW="1956960" imgH="2153160" progId="MS_ClipArt_Gallery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2209800"/>
                        <a:ext cx="2633663" cy="289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7120594"/>
              </p:ext>
            </p:extLst>
          </p:nvPr>
        </p:nvGraphicFramePr>
        <p:xfrm>
          <a:off x="2209800" y="4627563"/>
          <a:ext cx="2747963" cy="2230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Clip" r:id="rId8" imgW="2214360" imgH="1796760" progId="MS_ClipArt_Gallery.5">
                  <p:embed/>
                </p:oleObj>
              </mc:Choice>
              <mc:Fallback>
                <p:oleObj name="Clip" r:id="rId8" imgW="2214360" imgH="1796760" progId="MS_ClipArt_Gallery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4627563"/>
                        <a:ext cx="2747963" cy="2230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75266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7772400" cy="609600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558ED5"/>
                </a:solidFill>
                <a:latin typeface="Bookman Old Style"/>
                <a:cs typeface="Bookman Old Style"/>
              </a:rPr>
              <a:t>Work Setting Variety!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76400"/>
            <a:ext cx="3330575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Hospitals</a:t>
            </a:r>
          </a:p>
          <a:p>
            <a:pPr>
              <a:lnSpc>
                <a:spcPct val="90000"/>
              </a:lnSpc>
            </a:pPr>
            <a:r>
              <a:rPr lang="en-US" dirty="0"/>
              <a:t>Nursing Homes</a:t>
            </a:r>
          </a:p>
          <a:p>
            <a:pPr>
              <a:lnSpc>
                <a:spcPct val="90000"/>
              </a:lnSpc>
            </a:pPr>
            <a:r>
              <a:rPr lang="en-US" dirty="0"/>
              <a:t>Clinics/Private Offices</a:t>
            </a:r>
          </a:p>
          <a:p>
            <a:pPr>
              <a:lnSpc>
                <a:spcPct val="90000"/>
              </a:lnSpc>
            </a:pPr>
            <a:r>
              <a:rPr lang="en-US" dirty="0"/>
              <a:t>Private Homes</a:t>
            </a:r>
          </a:p>
          <a:p>
            <a:pPr>
              <a:lnSpc>
                <a:spcPct val="90000"/>
              </a:lnSpc>
            </a:pPr>
            <a:r>
              <a:rPr lang="en-US" dirty="0"/>
              <a:t>Public health Departments</a:t>
            </a:r>
          </a:p>
          <a:p>
            <a:pPr>
              <a:lnSpc>
                <a:spcPct val="90000"/>
              </a:lnSpc>
            </a:pPr>
            <a:r>
              <a:rPr lang="en-US" dirty="0"/>
              <a:t>Schools</a:t>
            </a:r>
          </a:p>
          <a:p>
            <a:pPr>
              <a:lnSpc>
                <a:spcPct val="90000"/>
              </a:lnSpc>
            </a:pPr>
            <a:r>
              <a:rPr lang="en-US" dirty="0"/>
              <a:t>Colleges</a:t>
            </a:r>
          </a:p>
        </p:txBody>
      </p:sp>
      <p:pic>
        <p:nvPicPr>
          <p:cNvPr id="12293" name="Picture 5" descr="nurse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752600"/>
            <a:ext cx="5103110" cy="394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056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7772400" cy="609600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558ED5"/>
                </a:solidFill>
                <a:latin typeface="Bookman Old Style"/>
                <a:cs typeface="Bookman Old Style"/>
              </a:rPr>
              <a:t>Work Setting Variety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5025" y="1981200"/>
            <a:ext cx="3813175" cy="4114800"/>
          </a:xfrm>
        </p:spPr>
        <p:txBody>
          <a:bodyPr/>
          <a:lstStyle/>
          <a:p>
            <a:r>
              <a:rPr lang="en-US" sz="2800"/>
              <a:t>Home Care Agencies</a:t>
            </a:r>
          </a:p>
          <a:p>
            <a:r>
              <a:rPr lang="en-US" sz="2800"/>
              <a:t>Hospice Agencies</a:t>
            </a:r>
          </a:p>
          <a:p>
            <a:r>
              <a:rPr lang="en-US" sz="2800"/>
              <a:t>Urgent Care Centers</a:t>
            </a:r>
          </a:p>
          <a:p>
            <a:r>
              <a:rPr lang="en-US" sz="2800"/>
              <a:t>Rehabilitation Centers</a:t>
            </a:r>
          </a:p>
          <a:p>
            <a:r>
              <a:rPr lang="en-US" sz="2800"/>
              <a:t>Mental Health Centers</a:t>
            </a:r>
          </a:p>
          <a:p>
            <a:r>
              <a:rPr lang="en-US" sz="2800"/>
              <a:t>Industries</a:t>
            </a:r>
          </a:p>
          <a:p>
            <a:r>
              <a:rPr lang="en-US" sz="2800"/>
              <a:t>Military</a:t>
            </a:r>
          </a:p>
        </p:txBody>
      </p:sp>
      <p:pic>
        <p:nvPicPr>
          <p:cNvPr id="21509" name="Picture 5" descr="homeheal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4016375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500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ontemporary Photo Albu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Contemporary Photo Album.potx</Template>
  <TotalTime>0</TotalTime>
  <Words>871</Words>
  <Application>Microsoft Macintosh PowerPoint</Application>
  <PresentationFormat>On-screen Show (4:3)</PresentationFormat>
  <Paragraphs>177</Paragraphs>
  <Slides>28</Slides>
  <Notes>25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Contemporary Photo Album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Lifetime of Variety!</vt:lpstr>
      <vt:lpstr>Work Setting Variety!</vt:lpstr>
      <vt:lpstr>Work Setting Variety</vt:lpstr>
      <vt:lpstr>Area of Practice Variety!</vt:lpstr>
      <vt:lpstr>Client Population Variety!</vt:lpstr>
      <vt:lpstr>Variety of  Career Entry Points</vt:lpstr>
      <vt:lpstr>Variety of RN  Educational Pathways</vt:lpstr>
      <vt:lpstr>Opportunities for  Career Progression</vt:lpstr>
      <vt:lpstr>Nurses are the  “Eyes and Ears” of Health Care!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2010-02-01T21:31:06Z</dcterms:created>
  <dcterms:modified xsi:type="dcterms:W3CDTF">2015-05-05T00:16:05Z</dcterms:modified>
</cp:coreProperties>
</file>