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9" r:id="rId3"/>
    <p:sldId id="259" r:id="rId4"/>
    <p:sldId id="302" r:id="rId5"/>
    <p:sldId id="258" r:id="rId6"/>
    <p:sldId id="303" r:id="rId7"/>
    <p:sldId id="260" r:id="rId8"/>
    <p:sldId id="304" r:id="rId9"/>
    <p:sldId id="261" r:id="rId10"/>
    <p:sldId id="262" r:id="rId11"/>
    <p:sldId id="270" r:id="rId12"/>
    <p:sldId id="271" r:id="rId13"/>
    <p:sldId id="272" r:id="rId14"/>
    <p:sldId id="273" r:id="rId15"/>
    <p:sldId id="281" r:id="rId16"/>
    <p:sldId id="300" r:id="rId17"/>
    <p:sldId id="286" r:id="rId18"/>
    <p:sldId id="287" r:id="rId19"/>
    <p:sldId id="301" r:id="rId20"/>
    <p:sldId id="288" r:id="rId21"/>
    <p:sldId id="289" r:id="rId22"/>
    <p:sldId id="292" r:id="rId23"/>
    <p:sldId id="293" r:id="rId24"/>
    <p:sldId id="297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7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2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7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6200000">
            <a:off x="5315558" y="3268979"/>
            <a:ext cx="6858001" cy="320041"/>
          </a:xfrm>
          <a:prstGeom prst="rect">
            <a:avLst/>
          </a:prstGeom>
          <a:solidFill>
            <a:srgbClr val="4BAC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6200000">
            <a:off x="5628132" y="3341399"/>
            <a:ext cx="6858001" cy="173737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895749" y="-734"/>
            <a:ext cx="76201" cy="6858001"/>
          </a:xfrm>
          <a:prstGeom prst="rect">
            <a:avLst/>
          </a:prstGeom>
          <a:solidFill>
            <a:srgbClr val="F7964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 flipV="1">
            <a:off x="435428" y="6172200"/>
            <a:ext cx="7086601" cy="685800"/>
          </a:xfrm>
          <a:prstGeom prst="rect">
            <a:avLst/>
          </a:prstGeom>
          <a:solidFill>
            <a:srgbClr val="4BAC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435428" y="0"/>
            <a:ext cx="7086601" cy="1981200"/>
          </a:xfrm>
          <a:prstGeom prst="rect">
            <a:avLst/>
          </a:prstGeom>
          <a:solidFill>
            <a:srgbClr val="4BAC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35428" y="5105400"/>
            <a:ext cx="7086601" cy="1752600"/>
          </a:xfrm>
          <a:prstGeom prst="rect">
            <a:avLst/>
          </a:prstGeom>
          <a:solidFill>
            <a:srgbClr val="9BBB59"/>
          </a:solidFill>
        </p:spPr>
        <p:txBody>
          <a:bodyPr anchor="ctr"/>
          <a:lstStyle>
            <a:lvl1pPr marL="0" indent="0">
              <a:spcBef>
                <a:spcPts val="20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20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20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20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20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000079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0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A067-2944-A24E-97F8-D00528BD36E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F3D-1FF0-BC49-AF24-82B55D63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8077200" cy="2133600"/>
          </a:xfrm>
          <a:prstGeom prst="rect">
            <a:avLst/>
          </a:prstGeom>
          <a:solidFill>
            <a:srgbClr val="F79646"/>
          </a:solidFill>
        </p:spPr>
        <p:txBody>
          <a:bodyPr lIns="0" tIns="0" rIns="0" bIns="0"/>
          <a:lstStyle/>
          <a:p>
            <a:pPr lvl="0" algn="ctr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chemeClr val="bg1"/>
                </a:solidFill>
              </a:rPr>
              <a:t>Careers in </a:t>
            </a:r>
            <a:r>
              <a:rPr lang="en-US" sz="4000" dirty="0" smtClean="0">
                <a:solidFill>
                  <a:schemeClr val="bg1"/>
                </a:solidFill>
              </a:rPr>
              <a:t>T</a:t>
            </a:r>
            <a:r>
              <a:rPr sz="4000" dirty="0" smtClean="0">
                <a:solidFill>
                  <a:schemeClr val="bg1"/>
                </a:solidFill>
              </a:rPr>
              <a:t>herapeutic </a:t>
            </a:r>
            <a:r>
              <a:rPr lang="en-US" sz="4000" dirty="0">
                <a:solidFill>
                  <a:schemeClr val="bg1"/>
                </a:solidFill>
              </a:rPr>
              <a:t>S</a:t>
            </a:r>
            <a:r>
              <a:rPr sz="4000" dirty="0" smtClean="0">
                <a:solidFill>
                  <a:schemeClr val="bg1"/>
                </a:solidFill>
              </a:rPr>
              <a:t>ervices</a:t>
            </a:r>
            <a:r>
              <a:rPr sz="4000" dirty="0">
                <a:solidFill>
                  <a:schemeClr val="bg1"/>
                </a:solidFill>
              </a:rPr>
              <a:t>, </a:t>
            </a:r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sz="4000" dirty="0" smtClean="0">
                <a:solidFill>
                  <a:schemeClr val="bg1"/>
                </a:solidFill>
              </a:rPr>
              <a:t>eterinary </a:t>
            </a:r>
            <a:r>
              <a:rPr lang="en-US" sz="4000" dirty="0">
                <a:solidFill>
                  <a:schemeClr val="bg1"/>
                </a:solidFill>
              </a:rPr>
              <a:t>M</a:t>
            </a:r>
            <a:r>
              <a:rPr sz="4000" dirty="0" smtClean="0">
                <a:solidFill>
                  <a:schemeClr val="bg1"/>
                </a:solidFill>
              </a:rPr>
              <a:t>edicine</a:t>
            </a:r>
            <a:r>
              <a:rPr sz="4000" dirty="0">
                <a:solidFill>
                  <a:schemeClr val="bg1"/>
                </a:solidFill>
              </a:rPr>
              <a:t>, </a:t>
            </a:r>
          </a:p>
          <a:p>
            <a:pPr lvl="0" algn="ctr"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chemeClr val="bg1"/>
                </a:solidFill>
              </a:rPr>
              <a:t>A</a:t>
            </a:r>
            <a:r>
              <a:rPr sz="4000" dirty="0" smtClean="0">
                <a:solidFill>
                  <a:schemeClr val="bg1"/>
                </a:solidFill>
              </a:rPr>
              <a:t>nd </a:t>
            </a:r>
            <a:r>
              <a:rPr lang="en-US" sz="4000" dirty="0" smtClean="0">
                <a:solidFill>
                  <a:schemeClr val="bg1"/>
                </a:solidFill>
              </a:rPr>
              <a:t>V</a:t>
            </a:r>
            <a:r>
              <a:rPr sz="4000" dirty="0" smtClean="0">
                <a:solidFill>
                  <a:schemeClr val="bg1"/>
                </a:solidFill>
              </a:rPr>
              <a:t>ision </a:t>
            </a:r>
            <a:r>
              <a:rPr lang="en-US" sz="4000" dirty="0">
                <a:solidFill>
                  <a:schemeClr val="bg1"/>
                </a:solidFill>
              </a:rPr>
              <a:t>S</a:t>
            </a:r>
            <a:r>
              <a:rPr sz="4000" dirty="0" smtClean="0">
                <a:solidFill>
                  <a:schemeClr val="bg1"/>
                </a:solidFill>
              </a:rPr>
              <a:t>ervices</a:t>
            </a:r>
            <a:r>
              <a:rPr sz="4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40" name="image13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22098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1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762000"/>
            <a:ext cx="34925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age13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4315" y="152400"/>
            <a:ext cx="3657601" cy="2260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1617803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/>
          </p:cNvSpPr>
          <p:nvPr>
            <p:ph type="body" idx="1"/>
          </p:nvPr>
        </p:nvSpPr>
        <p:spPr>
          <a:xfrm>
            <a:off x="152400" y="410064"/>
            <a:ext cx="8057412" cy="2438400"/>
          </a:xfrm>
          <a:prstGeom prst="rect">
            <a:avLst/>
          </a:prstGeom>
        </p:spPr>
        <p:txBody>
          <a:bodyPr/>
          <a:lstStyle/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 smtClean="0">
                <a:solidFill>
                  <a:srgbClr val="1F497D"/>
                </a:solidFill>
              </a:rPr>
              <a:t>Therapeutic </a:t>
            </a:r>
            <a:r>
              <a:rPr sz="2772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Respiratory Therapist</a:t>
            </a:r>
            <a:r>
              <a:rPr sz="2772" u="sng" dirty="0">
                <a:solidFill>
                  <a:srgbClr val="1F497D"/>
                </a:solidFill>
              </a:rPr>
              <a:t>:  </a:t>
            </a:r>
            <a:r>
              <a:rPr lang="en-US" sz="2772" u="sng" dirty="0" smtClean="0">
                <a:solidFill>
                  <a:srgbClr val="FF0000"/>
                </a:solidFill>
              </a:rPr>
              <a:t>*</a:t>
            </a:r>
            <a:r>
              <a:rPr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Provide </a:t>
            </a: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care for patients with lung disease</a:t>
            </a:r>
            <a:r>
              <a:rPr sz="2772" dirty="0">
                <a:solidFill>
                  <a:srgbClr val="1F497D"/>
                </a:solidFill>
              </a:rPr>
              <a:t>; give breathing treatments, administer oxygen, monitor ventilators, measure breathing </a:t>
            </a:r>
            <a:r>
              <a:rPr sz="2772" dirty="0" smtClean="0">
                <a:solidFill>
                  <a:srgbClr val="1F497D"/>
                </a:solidFill>
              </a:rPr>
              <a:t>capacity</a:t>
            </a:r>
            <a:r>
              <a:rPr lang="en-US" sz="2772" dirty="0" smtClean="0">
                <a:solidFill>
                  <a:srgbClr val="1F497D"/>
                </a:solidFill>
              </a:rPr>
              <a:t>; 2 year Associate’s degree</a:t>
            </a:r>
            <a:endParaRPr sz="2772" dirty="0">
              <a:solidFill>
                <a:srgbClr val="1F497D"/>
              </a:solidFill>
            </a:endParaRPr>
          </a:p>
        </p:txBody>
      </p:sp>
      <p:pic>
        <p:nvPicPr>
          <p:cNvPr id="458" name="image14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6424" y="2848464"/>
            <a:ext cx="5080000" cy="3810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535826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819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 smtClean="0">
                <a:solidFill>
                  <a:srgbClr val="1F497D"/>
                </a:solidFill>
              </a:rPr>
              <a:t>Therapeutic </a:t>
            </a:r>
            <a:r>
              <a:rPr sz="2772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>
                <a:solidFill>
                  <a:srgbClr val="1F497D"/>
                </a:solidFill>
              </a:rPr>
              <a:t>Athletic </a:t>
            </a:r>
            <a:r>
              <a:rPr sz="2772" u="sng" dirty="0" smtClean="0">
                <a:solidFill>
                  <a:srgbClr val="1F497D"/>
                </a:solidFill>
              </a:rPr>
              <a:t>Trainer:</a:t>
            </a:r>
            <a:r>
              <a:rPr lang="en-US" sz="2772" dirty="0">
                <a:solidFill>
                  <a:srgbClr val="1F497D"/>
                </a:solidFill>
              </a:rPr>
              <a:t> </a:t>
            </a:r>
            <a:r>
              <a:rPr sz="2772" dirty="0" smtClean="0">
                <a:solidFill>
                  <a:srgbClr val="1F497D"/>
                </a:solidFill>
              </a:rPr>
              <a:t>Work </a:t>
            </a:r>
            <a:r>
              <a:rPr sz="2772" dirty="0">
                <a:solidFill>
                  <a:srgbClr val="1F497D"/>
                </a:solidFill>
              </a:rPr>
              <a:t>under the sports medicine physician; help to prevent athletic injuries, provide rehabilitative services, teach nutrition, assess the athlete’s condition, apply braces, tape, padding, treat minor injuries, provide first </a:t>
            </a:r>
            <a:r>
              <a:rPr sz="2772" dirty="0" smtClean="0">
                <a:solidFill>
                  <a:srgbClr val="1F497D"/>
                </a:solidFill>
              </a:rPr>
              <a:t>aide</a:t>
            </a:r>
            <a:r>
              <a:rPr lang="en-US" sz="2772" dirty="0" smtClean="0">
                <a:solidFill>
                  <a:srgbClr val="1F497D"/>
                </a:solidFill>
              </a:rPr>
              <a:t>; Bachelor’s or Master’s degree</a:t>
            </a:r>
            <a:endParaRPr sz="2772" dirty="0">
              <a:solidFill>
                <a:srgbClr val="1F497D"/>
              </a:solidFill>
            </a:endParaRPr>
          </a:p>
        </p:txBody>
      </p:sp>
      <p:pic>
        <p:nvPicPr>
          <p:cNvPr id="464" name="image1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962400"/>
            <a:ext cx="3467100" cy="233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14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3200400"/>
            <a:ext cx="3683000" cy="220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0336177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590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Therapeutic </a:t>
            </a:r>
            <a:r>
              <a:rPr sz="280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sz="2800" u="sng" dirty="0">
              <a:solidFill>
                <a:srgbClr val="1F497D"/>
              </a:solidFill>
            </a:endParaRP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Perfusionist</a:t>
            </a:r>
            <a:r>
              <a:rPr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  <a:r>
              <a:rPr lang="en-US" sz="2800" dirty="0" smtClean="0">
                <a:solidFill>
                  <a:srgbClr val="1F497D"/>
                </a:solidFill>
              </a:rPr>
              <a:t>Specialized in Extracorporeal Circulation;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Operate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heart-lung machine during open heart surgery</a:t>
            </a:r>
            <a:r>
              <a:rPr sz="2800" u="sng" dirty="0">
                <a:solidFill>
                  <a:srgbClr val="1F497D"/>
                </a:solidFill>
              </a:rPr>
              <a:t>;</a:t>
            </a:r>
            <a:r>
              <a:rPr sz="2800" dirty="0">
                <a:solidFill>
                  <a:srgbClr val="1F497D"/>
                </a:solidFill>
              </a:rPr>
              <a:t> assist with heart research, monitor artificial heart.</a:t>
            </a:r>
          </a:p>
        </p:txBody>
      </p:sp>
      <p:pic>
        <p:nvPicPr>
          <p:cNvPr id="468" name="image14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3048000"/>
            <a:ext cx="2946400" cy="276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14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0" y="32766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748958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286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Therapeutic </a:t>
            </a:r>
            <a:r>
              <a:rPr sz="280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sz="2800" u="sng" dirty="0">
              <a:solidFill>
                <a:srgbClr val="1F497D"/>
              </a:solidFill>
            </a:endParaRP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 Therapist</a:t>
            </a:r>
            <a:r>
              <a:rPr sz="2800" dirty="0">
                <a:solidFill>
                  <a:srgbClr val="1F497D"/>
                </a:solidFill>
              </a:rPr>
              <a:t>:  Use art to treat patients;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 </a:t>
            </a: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artistic and athletic</a:t>
            </a:r>
            <a:r>
              <a:rPr sz="2800" dirty="0">
                <a:solidFill>
                  <a:srgbClr val="1F497D"/>
                </a:solidFill>
              </a:rPr>
              <a:t>; they draw, paint, color, dance, etc.</a:t>
            </a:r>
          </a:p>
        </p:txBody>
      </p:sp>
      <p:pic>
        <p:nvPicPr>
          <p:cNvPr id="472" name="image14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062" y="2583054"/>
            <a:ext cx="381000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14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3810000"/>
            <a:ext cx="3492500" cy="2324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520878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1752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Therapeutic </a:t>
            </a:r>
            <a:r>
              <a:rPr sz="280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Music Therapist</a:t>
            </a:r>
            <a:r>
              <a:rPr sz="2800" dirty="0">
                <a:solidFill>
                  <a:srgbClr val="1F497D"/>
                </a:solidFill>
              </a:rPr>
              <a:t>:  Use music to treat patients;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often </a:t>
            </a: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 with mentally retarded children.</a:t>
            </a:r>
          </a:p>
        </p:txBody>
      </p:sp>
      <p:pic>
        <p:nvPicPr>
          <p:cNvPr id="476" name="image15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57400"/>
            <a:ext cx="3886200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1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4038600"/>
            <a:ext cx="3581400" cy="22733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4472390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057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Therapeutic </a:t>
            </a:r>
            <a:r>
              <a:rPr sz="280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>
                <a:solidFill>
                  <a:srgbClr val="1F497D"/>
                </a:solidFill>
              </a:rPr>
              <a:t>Speech/Language Therapist</a:t>
            </a:r>
            <a:r>
              <a:rPr sz="2800" dirty="0">
                <a:solidFill>
                  <a:srgbClr val="1F497D"/>
                </a:solidFill>
              </a:rPr>
              <a:t>:  Identify, evaluate and treat speech/</a:t>
            </a:r>
            <a:r>
              <a:rPr sz="2800" dirty="0" smtClean="0">
                <a:solidFill>
                  <a:srgbClr val="1F497D"/>
                </a:solidFill>
              </a:rPr>
              <a:t>language</a:t>
            </a:r>
            <a:r>
              <a:rPr lang="en-US" sz="2800" dirty="0" smtClean="0">
                <a:solidFill>
                  <a:srgbClr val="1F497D"/>
                </a:solidFill>
              </a:rPr>
              <a:t>/swallowing</a:t>
            </a:r>
            <a:r>
              <a:rPr sz="2800" dirty="0" smtClean="0">
                <a:solidFill>
                  <a:srgbClr val="1F497D"/>
                </a:solidFill>
              </a:rPr>
              <a:t> </a:t>
            </a:r>
            <a:r>
              <a:rPr sz="2800" dirty="0">
                <a:solidFill>
                  <a:srgbClr val="1F497D"/>
                </a:solidFill>
              </a:rPr>
              <a:t>disorders; help patients with </a:t>
            </a:r>
            <a:r>
              <a:rPr sz="2800" dirty="0" smtClean="0">
                <a:solidFill>
                  <a:srgbClr val="1F497D"/>
                </a:solidFill>
              </a:rPr>
              <a:t>communication</a:t>
            </a:r>
            <a:r>
              <a:rPr lang="en-US" sz="2800" dirty="0" smtClean="0">
                <a:solidFill>
                  <a:srgbClr val="1F497D"/>
                </a:solidFill>
              </a:rPr>
              <a:t> &amp; eating.</a:t>
            </a:r>
            <a:endParaRPr sz="2800" dirty="0">
              <a:solidFill>
                <a:srgbClr val="1F497D"/>
              </a:solidFill>
            </a:endParaRPr>
          </a:p>
        </p:txBody>
      </p:sp>
      <p:pic>
        <p:nvPicPr>
          <p:cNvPr id="461" name="image14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507" y="2503941"/>
            <a:ext cx="3327400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33" y="3792260"/>
            <a:ext cx="4877544" cy="27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4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8077200" cy="2133600"/>
          </a:xfrm>
          <a:prstGeom prst="rect">
            <a:avLst/>
          </a:prstGeom>
          <a:solidFill>
            <a:srgbClr val="F79646"/>
          </a:solidFill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bg1"/>
                </a:solidFill>
              </a:rPr>
              <a:t>VETERINARY CAREERS:</a:t>
            </a: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dirty="0" smtClean="0">
                <a:solidFill>
                  <a:srgbClr val="1F497D"/>
                </a:solidFill>
              </a:rPr>
              <a:t>Provide care to all animals from house pets to livestock to wildlife.</a:t>
            </a:r>
            <a:endParaRPr sz="3000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688" y="184045"/>
            <a:ext cx="4558475" cy="30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408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/>
          </p:cNvSpPr>
          <p:nvPr>
            <p:ph type="body" idx="1"/>
          </p:nvPr>
        </p:nvSpPr>
        <p:spPr>
          <a:xfrm>
            <a:off x="273667" y="526906"/>
            <a:ext cx="7707666" cy="249785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chemeClr val="tx2"/>
                </a:solidFill>
              </a:rPr>
              <a:t>Veterinary </a:t>
            </a:r>
            <a:r>
              <a:rPr sz="2800" u="sng" dirty="0">
                <a:solidFill>
                  <a:schemeClr val="tx2"/>
                </a:solidFill>
              </a:rPr>
              <a:t>Careers</a:t>
            </a: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Veterinarian</a:t>
            </a:r>
            <a:r>
              <a:rPr sz="2800" u="sng" dirty="0">
                <a:solidFill>
                  <a:schemeClr val="tx2"/>
                </a:solidFill>
              </a:rPr>
              <a:t> (D.V.M.)</a:t>
            </a:r>
            <a:r>
              <a:rPr sz="2800" dirty="0">
                <a:solidFill>
                  <a:schemeClr val="tx2"/>
                </a:solidFill>
              </a:rPr>
              <a:t>:  Provide care for all types of animals; diagnose, treat, perform surgeries; 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</a:t>
            </a:r>
            <a:r>
              <a:rPr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spay or neuter a dog so that they cannot have puppies. </a:t>
            </a:r>
            <a:endParaRPr sz="2800" u="sng" dirty="0">
              <a:solidFill>
                <a:schemeClr val="tx2"/>
              </a:solidFill>
            </a:endParaRPr>
          </a:p>
        </p:txBody>
      </p:sp>
      <p:pic>
        <p:nvPicPr>
          <p:cNvPr id="480" name="image1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3448069"/>
            <a:ext cx="3289300" cy="246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15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4062501"/>
            <a:ext cx="3505200" cy="2324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845457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3505200"/>
          </a:xfrm>
          <a:prstGeom prst="rect">
            <a:avLst/>
          </a:prstGeom>
        </p:spPr>
        <p:txBody>
          <a:bodyPr/>
          <a:lstStyle/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 smtClean="0">
                <a:solidFill>
                  <a:srgbClr val="1F497D"/>
                </a:solidFill>
              </a:rPr>
              <a:t>Veterinary </a:t>
            </a:r>
            <a:r>
              <a:rPr sz="2772" u="sng" dirty="0">
                <a:solidFill>
                  <a:srgbClr val="1F497D"/>
                </a:solidFill>
              </a:rPr>
              <a:t>Careers</a:t>
            </a: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>
                <a:solidFill>
                  <a:srgbClr val="1F497D"/>
                </a:solidFill>
              </a:rPr>
              <a:t>Veterinarian Technician:  </a:t>
            </a:r>
            <a:r>
              <a:rPr sz="2772" dirty="0">
                <a:solidFill>
                  <a:srgbClr val="1F497D"/>
                </a:solidFill>
              </a:rPr>
              <a:t>Work under the vet; assist the vet with surgeries, perform lab tests. </a:t>
            </a:r>
          </a:p>
          <a:p>
            <a:pPr lvl="0" defTabSz="905255">
              <a:defRPr sz="1800">
                <a:solidFill>
                  <a:srgbClr val="000000"/>
                </a:solidFill>
              </a:defRPr>
            </a:pPr>
            <a:endParaRPr sz="2772" u="sng" dirty="0">
              <a:solidFill>
                <a:srgbClr val="1F497D"/>
              </a:solidFill>
            </a:endParaRP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>
                <a:solidFill>
                  <a:srgbClr val="1F497D"/>
                </a:solidFill>
              </a:rPr>
              <a:t>Veterinary Assistant:  </a:t>
            </a:r>
            <a:r>
              <a:rPr sz="2772" dirty="0">
                <a:solidFill>
                  <a:srgbClr val="1F497D"/>
                </a:solidFill>
              </a:rPr>
              <a:t>Bathe animals, exercise animals, prepare animals for examination; work with animals but they do not have to attend college.</a:t>
            </a:r>
          </a:p>
        </p:txBody>
      </p:sp>
      <p:pic>
        <p:nvPicPr>
          <p:cNvPr id="485" name="image15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886200"/>
            <a:ext cx="3048000" cy="203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1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3962400"/>
            <a:ext cx="2794000" cy="1854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33768845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228600" y="3083223"/>
            <a:ext cx="8077200" cy="2133600"/>
          </a:xfrm>
          <a:prstGeom prst="rect">
            <a:avLst/>
          </a:prstGeom>
          <a:solidFill>
            <a:srgbClr val="F79646"/>
          </a:solidFill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bg1"/>
                </a:solidFill>
                <a:latin typeface="+mj-lt"/>
                <a:cs typeface="Abadi MT Condensed Light"/>
              </a:rPr>
              <a:t>VISIONARY SERVICES:</a:t>
            </a: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1F497D"/>
                </a:solidFill>
                <a:latin typeface="+mj-lt"/>
                <a:cs typeface="Abadi MT Condensed Light"/>
              </a:rPr>
              <a:t>Prevent &amp; treat vision disorders</a:t>
            </a:r>
            <a:endParaRPr sz="3200" dirty="0">
              <a:solidFill>
                <a:srgbClr val="1F497D"/>
              </a:solidFill>
              <a:latin typeface="+mj-lt"/>
              <a:cs typeface="Abadi MT Condense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1" y="190500"/>
            <a:ext cx="1782338" cy="1889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89" y="190500"/>
            <a:ext cx="3790940" cy="270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190500"/>
            <a:ext cx="1968500" cy="2159000"/>
          </a:xfrm>
          <a:prstGeom prst="rect">
            <a:avLst/>
          </a:prstGeom>
        </p:spPr>
      </p:pic>
      <p:pic>
        <p:nvPicPr>
          <p:cNvPr id="7" name="image15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3605" y="4877209"/>
            <a:ext cx="3048436" cy="1980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14408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228600" y="3505200"/>
            <a:ext cx="8077200" cy="2133600"/>
          </a:xfrm>
          <a:prstGeom prst="rect">
            <a:avLst/>
          </a:prstGeom>
          <a:solidFill>
            <a:srgbClr val="F79646"/>
          </a:solidFill>
        </p:spPr>
        <p:txBody>
          <a:bodyPr lIns="0" tIns="0" rIns="0" bIns="0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endParaRPr lang="en-US" sz="4800" dirty="0" smtClean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4800" dirty="0" smtClean="0">
                <a:solidFill>
                  <a:schemeClr val="bg1"/>
                </a:solidFill>
              </a:rPr>
              <a:t>THERAPEUTIC SERVICES:</a:t>
            </a: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1F497D"/>
                </a:solidFill>
              </a:rPr>
              <a:t>H</a:t>
            </a:r>
            <a:r>
              <a:rPr lang="en-US" sz="2800" dirty="0" smtClean="0">
                <a:solidFill>
                  <a:srgbClr val="1F497D"/>
                </a:solidFill>
              </a:rPr>
              <a:t>ealth </a:t>
            </a:r>
            <a:r>
              <a:rPr lang="en-US" sz="2800" dirty="0">
                <a:solidFill>
                  <a:srgbClr val="1F497D"/>
                </a:solidFill>
              </a:rPr>
              <a:t>care services that help to restore or </a:t>
            </a:r>
            <a:endParaRPr lang="en-US" sz="2800" dirty="0" smtClean="0">
              <a:solidFill>
                <a:srgbClr val="1F497D"/>
              </a:solidFill>
            </a:endParaRP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1F497D"/>
                </a:solidFill>
              </a:rPr>
              <a:t>maintain </a:t>
            </a:r>
            <a:r>
              <a:rPr lang="en-US" sz="2800" dirty="0">
                <a:solidFill>
                  <a:srgbClr val="1F497D"/>
                </a:solidFill>
              </a:rPr>
              <a:t>a patient’s health.</a:t>
            </a:r>
            <a:endParaRPr lang="en-US" sz="2800" dirty="0" smtClean="0">
              <a:solidFill>
                <a:srgbClr val="1F497D"/>
              </a:solidFill>
            </a:endParaRPr>
          </a:p>
          <a:p>
            <a:pPr lvl="0" algn="ctr">
              <a:lnSpc>
                <a:spcPct val="90000"/>
              </a:lnSpc>
              <a:spcBef>
                <a:spcPts val="900"/>
              </a:spcBef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2763"/>
            <a:ext cx="38100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18" y="453605"/>
            <a:ext cx="3911782" cy="260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4082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3276600"/>
          </a:xfrm>
          <a:prstGeom prst="rect">
            <a:avLst/>
          </a:prstGeom>
        </p:spPr>
        <p:txBody>
          <a:bodyPr/>
          <a:lstStyle/>
          <a:p>
            <a:pPr lvl="0" algn="ctr" defTabSz="87782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88" u="sng" dirty="0" smtClean="0">
                <a:solidFill>
                  <a:schemeClr val="tx2"/>
                </a:solidFill>
              </a:rPr>
              <a:t>Visionary </a:t>
            </a:r>
            <a:r>
              <a:rPr sz="2688" u="sng" dirty="0">
                <a:solidFill>
                  <a:schemeClr val="tx2"/>
                </a:solidFill>
              </a:rPr>
              <a:t>Services</a:t>
            </a:r>
          </a:p>
          <a:p>
            <a:pPr lvl="0" defTabSz="87782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88" u="sng" dirty="0">
                <a:solidFill>
                  <a:schemeClr val="tx2"/>
                </a:solidFill>
              </a:rPr>
              <a:t>Ophthalmologist (M.D.)</a:t>
            </a:r>
            <a:r>
              <a:rPr sz="2688" dirty="0">
                <a:solidFill>
                  <a:schemeClr val="tx2"/>
                </a:solidFill>
              </a:rPr>
              <a:t>:  diagnose and treat diseases and disorders of the eye; may perform surgery, correct vision.</a:t>
            </a:r>
          </a:p>
          <a:p>
            <a:pPr lvl="0" defTabSz="877823">
              <a:defRPr sz="1800">
                <a:solidFill>
                  <a:srgbClr val="000000"/>
                </a:solidFill>
              </a:defRPr>
            </a:pPr>
            <a:endParaRPr sz="1727" dirty="0">
              <a:solidFill>
                <a:schemeClr val="tx2"/>
              </a:solidFill>
            </a:endParaRPr>
          </a:p>
          <a:p>
            <a:pPr lvl="0" defTabSz="87782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88" u="sng" dirty="0">
                <a:solidFill>
                  <a:schemeClr val="tx2"/>
                </a:solidFill>
              </a:rPr>
              <a:t>Optometrist (O.D.)</a:t>
            </a:r>
            <a:r>
              <a:rPr sz="2688" dirty="0">
                <a:solidFill>
                  <a:schemeClr val="tx2"/>
                </a:solidFill>
              </a:rPr>
              <a:t>:  Examine eyes, diagnose, treat, prescribe glasses; refer to ophthalmologist if needed. </a:t>
            </a:r>
          </a:p>
          <a:p>
            <a:pPr lvl="0" defTabSz="87782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88" dirty="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280" y="2947606"/>
            <a:ext cx="4887263" cy="36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34095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1676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Visionary </a:t>
            </a:r>
            <a:r>
              <a:rPr sz="2800" u="sng" dirty="0">
                <a:solidFill>
                  <a:srgbClr val="1F497D"/>
                </a:solidFill>
              </a:rPr>
              <a:t>Services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sz="2800" u="sng" dirty="0">
              <a:solidFill>
                <a:srgbClr val="1F497D"/>
              </a:solidFill>
            </a:endParaRP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Optician</a:t>
            </a:r>
            <a:r>
              <a:rPr sz="3200" dirty="0">
                <a:solidFill>
                  <a:srgbClr val="1F497D"/>
                </a:solidFill>
              </a:rPr>
              <a:t>:  Make, fit eyeglasses; specialize in </a:t>
            </a:r>
            <a:r>
              <a:rPr sz="3200" dirty="0" smtClean="0">
                <a:solidFill>
                  <a:srgbClr val="1F497D"/>
                </a:solidFill>
              </a:rPr>
              <a:t>contacts</a:t>
            </a:r>
            <a:r>
              <a:rPr lang="en-US" sz="3200" dirty="0" smtClean="0">
                <a:solidFill>
                  <a:srgbClr val="1F497D"/>
                </a:solidFill>
              </a:rPr>
              <a:t>; 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fixes broken glasses</a:t>
            </a:r>
            <a:r>
              <a:rPr lang="en-US" sz="3200" u="sng" dirty="0" smtClean="0">
                <a:solidFill>
                  <a:srgbClr val="1F497D"/>
                </a:solidFill>
              </a:rPr>
              <a:t>.</a:t>
            </a:r>
            <a:endParaRPr sz="3200" u="sng" dirty="0">
              <a:solidFill>
                <a:srgbClr val="1F497D"/>
              </a:solidFill>
            </a:endParaRPr>
          </a:p>
        </p:txBody>
      </p:sp>
      <p:pic>
        <p:nvPicPr>
          <p:cNvPr id="493" name="image15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061" y="2726925"/>
            <a:ext cx="3505200" cy="232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529" y="3126802"/>
            <a:ext cx="4202671" cy="28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0459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1676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F.Y.I</a:t>
            </a:r>
            <a:r>
              <a:rPr sz="2800" u="sng" dirty="0">
                <a:solidFill>
                  <a:srgbClr val="1F497D"/>
                </a:solidFill>
              </a:rPr>
              <a:t>. </a:t>
            </a:r>
            <a:r>
              <a:rPr lang="en-US" sz="2800" u="sng" dirty="0" smtClean="0">
                <a:solidFill>
                  <a:srgbClr val="1F497D"/>
                </a:solidFill>
              </a:rPr>
              <a:t> </a:t>
            </a:r>
          </a:p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u="sng" dirty="0" smtClean="0">
                <a:solidFill>
                  <a:srgbClr val="1F497D"/>
                </a:solidFill>
              </a:rPr>
              <a:t>GOOD BODY MECHANICS</a:t>
            </a:r>
            <a:endParaRPr sz="2800" u="sng" dirty="0">
              <a:solidFill>
                <a:srgbClr val="1F497D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35906" y="2313529"/>
            <a:ext cx="8251678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lifting a heavy object, tighten your stomach</a:t>
            </a:r>
          </a:p>
          <a:p>
            <a:pPr lvl="0" algn="ctr"/>
            <a:r>
              <a:rPr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muscles to protect your spine.</a:t>
            </a:r>
          </a:p>
        </p:txBody>
      </p:sp>
      <p:pic>
        <p:nvPicPr>
          <p:cNvPr id="508" name="image16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5058" y="3517618"/>
            <a:ext cx="3683000" cy="220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3888304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16764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800" u="sng" dirty="0" smtClean="0">
                <a:solidFill>
                  <a:srgbClr val="1F497D"/>
                </a:solidFill>
              </a:rPr>
              <a:t>F.Y.I</a:t>
            </a:r>
            <a:r>
              <a:rPr sz="2800" u="sng" dirty="0">
                <a:solidFill>
                  <a:srgbClr val="1F497D"/>
                </a:solidFill>
              </a:rPr>
              <a:t>. </a:t>
            </a:r>
            <a:r>
              <a:rPr lang="en-US" sz="2800" u="sng" dirty="0" smtClean="0">
                <a:solidFill>
                  <a:srgbClr val="1F497D"/>
                </a:solidFill>
              </a:rPr>
              <a:t> GOOD BODY MECHANICS</a:t>
            </a:r>
            <a:endParaRPr sz="2800" u="sng" dirty="0">
              <a:solidFill>
                <a:srgbClr val="1F497D"/>
              </a:solidFill>
            </a:endParaRPr>
          </a:p>
          <a:p>
            <a:pPr lvl="0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u="sng" dirty="0">
                <a:solidFill>
                  <a:srgbClr val="FF0000"/>
                </a:solidFill>
              </a:rPr>
              <a:t>*</a:t>
            </a:r>
            <a:r>
              <a:rPr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 reason to use proper body mechanics is to prevent injury to yourself. </a:t>
            </a:r>
            <a:endParaRPr sz="3000" u="sng" dirty="0">
              <a:solidFill>
                <a:srgbClr val="1F497D"/>
              </a:solidFill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152399" y="3452254"/>
            <a:ext cx="8913857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 u="sng"/>
            </a:lvl1pPr>
          </a:lstStyle>
          <a:p>
            <a:pPr lvl="0">
              <a:defRPr sz="1800" u="none"/>
            </a:pPr>
            <a:r>
              <a:rPr lang="en-US" sz="3000" u="sng" dirty="0" smtClean="0">
                <a:solidFill>
                  <a:srgbClr val="FF0000"/>
                </a:solidFill>
              </a:rPr>
              <a:t>*</a:t>
            </a:r>
            <a:r>
              <a:rPr sz="3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When </a:t>
            </a:r>
            <a:r>
              <a:rPr sz="3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moving a heavy box, push, pull or slide the box.</a:t>
            </a:r>
          </a:p>
        </p:txBody>
      </p:sp>
      <p:pic>
        <p:nvPicPr>
          <p:cNvPr id="512" name="image16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1422" y="1331354"/>
            <a:ext cx="3695700" cy="212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image16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400" y="4000500"/>
            <a:ext cx="2857500" cy="270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101600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76" y="3149070"/>
            <a:ext cx="3479045" cy="32998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7301" y="2996670"/>
            <a:ext cx="578712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969" y="2071854"/>
            <a:ext cx="6869631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ctr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200" u="sng" dirty="0" smtClean="0">
                <a:solidFill>
                  <a:srgbClr val="FF0000"/>
                </a:solidFill>
              </a:rPr>
              <a:t>*</a:t>
            </a:r>
            <a:r>
              <a:rPr lang="en-US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 </a:t>
            </a:r>
            <a:r>
              <a:rPr lang="en-US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index card is the best occluder to use when doing an eye exam.</a:t>
            </a:r>
            <a:endParaRPr lang="en-US" sz="3200" u="sng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9427" y="560253"/>
            <a:ext cx="541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F497D"/>
                </a:solidFill>
              </a:rPr>
              <a:t>F.Y.I. VISION SCREENING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013" y="3366000"/>
            <a:ext cx="3085787" cy="32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69990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0" y="404899"/>
            <a:ext cx="6236176" cy="4156219"/>
          </a:xfrm>
          <a:prstGeom prst="rect">
            <a:avLst/>
          </a:prstGeom>
        </p:spPr>
      </p:pic>
      <p:pic>
        <p:nvPicPr>
          <p:cNvPr id="518" name="image16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6895" y="3278726"/>
            <a:ext cx="2853187" cy="25647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1569367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3048000"/>
          </a:xfrm>
          <a:prstGeom prst="rect">
            <a:avLst/>
          </a:prstGeom>
        </p:spPr>
        <p:txBody>
          <a:bodyPr/>
          <a:lstStyle/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970" u="sng" dirty="0" smtClean="0">
                <a:solidFill>
                  <a:srgbClr val="1F497D"/>
                </a:solidFill>
              </a:rPr>
              <a:t>Therapeutic </a:t>
            </a:r>
            <a:r>
              <a:rPr sz="297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970" u="sng" dirty="0">
                <a:solidFill>
                  <a:srgbClr val="1F497D"/>
                </a:solidFill>
              </a:rPr>
              <a:t>Pharmacist</a:t>
            </a:r>
            <a:r>
              <a:rPr sz="2970" dirty="0">
                <a:solidFill>
                  <a:srgbClr val="1F497D"/>
                </a:solidFill>
              </a:rPr>
              <a:t>:  Dispenses medications that are ordered by the doctor, provide drug information, ensures drug compatibility, maintains medication records, mixes medications;</a:t>
            </a:r>
            <a:r>
              <a:rPr sz="2970" dirty="0">
                <a:solidFill>
                  <a:srgbClr val="FF0000"/>
                </a:solidFill>
              </a:rPr>
              <a:t> </a:t>
            </a:r>
            <a:r>
              <a:rPr lang="en-US" sz="2970" dirty="0" smtClean="0">
                <a:solidFill>
                  <a:srgbClr val="FF0000"/>
                </a:solidFill>
              </a:rPr>
              <a:t>*</a:t>
            </a:r>
            <a:r>
              <a:rPr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attends </a:t>
            </a:r>
            <a:r>
              <a:rPr sz="297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college for 5-6 </a:t>
            </a:r>
            <a:r>
              <a:rPr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years</a:t>
            </a:r>
            <a:endParaRPr sz="2970" u="sng" dirty="0">
              <a:solidFill>
                <a:srgbClr val="1F497D"/>
              </a:solidFill>
            </a:endParaRPr>
          </a:p>
        </p:txBody>
      </p:sp>
      <p:pic>
        <p:nvPicPr>
          <p:cNvPr id="448" name="image13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605300"/>
            <a:ext cx="4114800" cy="271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13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6376" y="4162268"/>
            <a:ext cx="2483690" cy="20032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4330305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99370" y="1150636"/>
            <a:ext cx="7719665" cy="2666489"/>
          </a:xfrm>
        </p:spPr>
        <p:txBody>
          <a:bodyPr>
            <a:normAutofit/>
          </a:bodyPr>
          <a:lstStyle/>
          <a:p>
            <a:pPr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Pharmacy Technician:</a:t>
            </a:r>
          </a:p>
          <a:p>
            <a:pPr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2"/>
                </a:solidFill>
              </a:rPr>
              <a:t>Works under the supervision of a Pharmacist; helps prepare medications, maintain records for the </a:t>
            </a:r>
            <a:r>
              <a:rPr lang="en-US" sz="2800" dirty="0" smtClean="0">
                <a:solidFill>
                  <a:schemeClr val="tx2"/>
                </a:solidFill>
              </a:rPr>
              <a:t>Pharmacist; 1-2 year certification or Associate’s degree;</a:t>
            </a:r>
            <a:r>
              <a:rPr lang="en-US" sz="2800" dirty="0" smtClean="0">
                <a:solidFill>
                  <a:srgbClr val="FF0000"/>
                </a:solidFill>
              </a:rPr>
              <a:t> *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need to have good math skills</a:t>
            </a:r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image13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7968" y="4288262"/>
            <a:ext cx="2661067" cy="187015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538669" y="372725"/>
            <a:ext cx="7075398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u="sng" dirty="0" smtClean="0">
                <a:solidFill>
                  <a:srgbClr val="1F497D"/>
                </a:solidFill>
              </a:rPr>
              <a:t>Therapeutic </a:t>
            </a:r>
            <a:r>
              <a:rPr lang="en-US" sz="3000" u="sng" dirty="0">
                <a:solidFill>
                  <a:srgbClr val="1F497D"/>
                </a:solidFill>
              </a:rPr>
              <a:t>Services (treat patients</a:t>
            </a:r>
            <a:r>
              <a:rPr lang="en-US" sz="3000" u="sng" dirty="0" smtClean="0">
                <a:solidFill>
                  <a:srgbClr val="1F497D"/>
                </a:solidFill>
              </a:rPr>
              <a:t>)</a:t>
            </a:r>
          </a:p>
          <a:p>
            <a:pPr lvl="0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endParaRPr lang="en-US" sz="3000" u="sng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9" y="3817125"/>
            <a:ext cx="4316332" cy="30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61592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590800"/>
          </a:xfrm>
          <a:prstGeom prst="rect">
            <a:avLst/>
          </a:prstGeom>
        </p:spPr>
        <p:txBody>
          <a:bodyPr/>
          <a:lstStyle/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970" u="sng" dirty="0" smtClean="0">
                <a:solidFill>
                  <a:srgbClr val="1F497D"/>
                </a:solidFill>
              </a:rPr>
              <a:t>Therapeutic </a:t>
            </a:r>
            <a:r>
              <a:rPr sz="2970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sz="297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Occupational </a:t>
            </a:r>
            <a:r>
              <a:rPr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Therapist</a:t>
            </a:r>
            <a:r>
              <a:rPr lang="en-US"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970" u="sng" dirty="0" smtClean="0">
                <a:solidFill>
                  <a:srgbClr val="1F497D"/>
                </a:solidFill>
              </a:rPr>
              <a:t>(O.T.)</a:t>
            </a:r>
            <a:r>
              <a:rPr sz="2970" dirty="0" smtClean="0">
                <a:solidFill>
                  <a:srgbClr val="1F497D"/>
                </a:solidFill>
              </a:rPr>
              <a:t>:  </a:t>
            </a:r>
            <a:r>
              <a:rPr sz="2970" dirty="0">
                <a:solidFill>
                  <a:srgbClr val="1F497D"/>
                </a:solidFill>
              </a:rPr>
              <a:t>Helps injured/sick to relearn activities of daily living. </a:t>
            </a:r>
            <a:r>
              <a:rPr lang="en-US" sz="2970" dirty="0" smtClean="0">
                <a:solidFill>
                  <a:srgbClr val="FF0000"/>
                </a:solidFill>
              </a:rPr>
              <a:t>*</a:t>
            </a:r>
            <a:r>
              <a:rPr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sz="297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Ex.: Soldier who loses leg in war, the therapist will help him/her adapt to life with a prosthetic leg.</a:t>
            </a:r>
            <a:r>
              <a:rPr sz="297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en-US" sz="2970" u="sng" dirty="0" smtClean="0">
                <a:solidFill>
                  <a:srgbClr val="1F497D"/>
                </a:solidFill>
              </a:rPr>
              <a:t>; Master’s degree</a:t>
            </a:r>
            <a:endParaRPr sz="2970" u="sng" dirty="0">
              <a:solidFill>
                <a:srgbClr val="1F497D"/>
              </a:solidFill>
            </a:endParaRPr>
          </a:p>
        </p:txBody>
      </p:sp>
      <p:pic>
        <p:nvPicPr>
          <p:cNvPr id="445" name="image1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3248" y="3308245"/>
            <a:ext cx="4163766" cy="30229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06259925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4969" y="1260713"/>
            <a:ext cx="7657582" cy="2558234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tx2"/>
                </a:solidFill>
              </a:rPr>
              <a:t>Occupational Therapy Assistant (O.T.A.):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Works under an O.T.; helps carry out prescribed treatment, directs patients in rehabilitation activities &amp; activities of daily living; 2 year Associate degree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669" y="372725"/>
            <a:ext cx="7075398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u="sng" dirty="0" smtClean="0">
                <a:solidFill>
                  <a:srgbClr val="1F497D"/>
                </a:solidFill>
              </a:rPr>
              <a:t>Therapeutic </a:t>
            </a:r>
            <a:r>
              <a:rPr lang="en-US" sz="3000" u="sng" dirty="0">
                <a:solidFill>
                  <a:srgbClr val="1F497D"/>
                </a:solidFill>
              </a:rPr>
              <a:t>Services (treat patients</a:t>
            </a:r>
            <a:r>
              <a:rPr lang="en-US" sz="3000" u="sng" dirty="0" smtClean="0">
                <a:solidFill>
                  <a:srgbClr val="1F497D"/>
                </a:solidFill>
              </a:rPr>
              <a:t>)</a:t>
            </a:r>
          </a:p>
          <a:p>
            <a:pPr lvl="0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endParaRPr lang="en-US" sz="3000" u="sng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2385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87801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3657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 smtClean="0">
                <a:solidFill>
                  <a:srgbClr val="1F497D"/>
                </a:solidFill>
              </a:rPr>
              <a:t>Therapeutic </a:t>
            </a:r>
            <a:r>
              <a:rPr sz="2772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>
                <a:solidFill>
                  <a:srgbClr val="1F497D"/>
                </a:solidFill>
              </a:rPr>
              <a:t>Physical </a:t>
            </a:r>
            <a:r>
              <a:rPr sz="2772" u="sng" dirty="0" smtClean="0">
                <a:solidFill>
                  <a:srgbClr val="1F497D"/>
                </a:solidFill>
              </a:rPr>
              <a:t>Therapist</a:t>
            </a:r>
            <a:r>
              <a:rPr lang="en-US" sz="2772" u="sng" dirty="0" smtClean="0">
                <a:solidFill>
                  <a:srgbClr val="1F497D"/>
                </a:solidFill>
              </a:rPr>
              <a:t> (P.T.)</a:t>
            </a:r>
            <a:r>
              <a:rPr sz="2772" dirty="0" smtClean="0">
                <a:solidFill>
                  <a:srgbClr val="1F497D"/>
                </a:solidFill>
              </a:rPr>
              <a:t>:  </a:t>
            </a:r>
            <a:r>
              <a:rPr sz="2772" dirty="0">
                <a:solidFill>
                  <a:srgbClr val="1F497D"/>
                </a:solidFill>
              </a:rPr>
              <a:t>Provides treatment such as exercise, massage, application of heat/cold, etc. to improve movement, works on bones, joints, muscles; plans treatment under the </a:t>
            </a:r>
            <a:r>
              <a:rPr sz="2772" dirty="0" smtClean="0">
                <a:solidFill>
                  <a:srgbClr val="1F497D"/>
                </a:solidFill>
              </a:rPr>
              <a:t>doctor</a:t>
            </a:r>
            <a:r>
              <a:rPr lang="en-US" sz="2772" dirty="0" smtClean="0">
                <a:solidFill>
                  <a:schemeClr val="tx2"/>
                </a:solidFill>
              </a:rPr>
              <a:t>; Master’s or Doctorate degree</a:t>
            </a:r>
            <a:endParaRPr sz="2772" dirty="0">
              <a:solidFill>
                <a:schemeClr val="tx2"/>
              </a:solidFill>
            </a:endParaRPr>
          </a:p>
          <a:p>
            <a:pPr lvl="0" defTabSz="905255">
              <a:defRPr sz="1800">
                <a:solidFill>
                  <a:srgbClr val="000000"/>
                </a:solidFill>
              </a:defRPr>
            </a:pPr>
            <a:endParaRPr sz="1782" u="sng" dirty="0">
              <a:solidFill>
                <a:srgbClr val="1F497D"/>
              </a:solidFill>
            </a:endParaRP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Physical Therapy </a:t>
            </a:r>
            <a:r>
              <a:rPr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Assistant</a:t>
            </a:r>
            <a:r>
              <a:rPr lang="en-US"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72" u="sng" dirty="0" smtClean="0">
                <a:solidFill>
                  <a:srgbClr val="1F497D"/>
                </a:solidFill>
              </a:rPr>
              <a:t>(P.T.A.)</a:t>
            </a:r>
            <a:r>
              <a:rPr sz="2772" u="sng" dirty="0" smtClean="0">
                <a:solidFill>
                  <a:srgbClr val="1F497D"/>
                </a:solidFill>
              </a:rPr>
              <a:t>: </a:t>
            </a:r>
            <a:r>
              <a:rPr sz="2772" dirty="0">
                <a:solidFill>
                  <a:srgbClr val="1F497D"/>
                </a:solidFill>
              </a:rPr>
              <a:t>Works under physical therapist; </a:t>
            </a:r>
            <a:r>
              <a:rPr lang="en-US" sz="2772" dirty="0" smtClean="0">
                <a:solidFill>
                  <a:srgbClr val="FF0000"/>
                </a:solidFill>
              </a:rPr>
              <a:t>*</a:t>
            </a:r>
            <a:r>
              <a:rPr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trained </a:t>
            </a: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therapeutic </a:t>
            </a:r>
            <a:r>
              <a:rPr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massage</a:t>
            </a:r>
            <a:r>
              <a:rPr lang="en-US" sz="2772" dirty="0" smtClean="0">
                <a:solidFill>
                  <a:srgbClr val="1F497D"/>
                </a:solidFill>
              </a:rPr>
              <a:t>; 2 year Associate degree</a:t>
            </a:r>
            <a:endParaRPr sz="2772" dirty="0">
              <a:solidFill>
                <a:srgbClr val="1F497D"/>
              </a:solidFill>
            </a:endParaRPr>
          </a:p>
        </p:txBody>
      </p:sp>
      <p:pic>
        <p:nvPicPr>
          <p:cNvPr id="452" name="image14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1211" y="3962400"/>
            <a:ext cx="4202160" cy="2667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53211428"/>
      </p:ext>
    </p:extLst>
  </p:cSld>
  <p:clrMapOvr>
    <a:masterClrMapping/>
  </p:clrMapOvr>
  <p:transition xmlns:p14="http://schemas.microsoft.com/office/powerpoint/2010/main"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891" y="1202087"/>
            <a:ext cx="7804843" cy="2294780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>
                <a:solidFill>
                  <a:srgbClr val="1F497D"/>
                </a:solidFill>
              </a:rPr>
              <a:t>Massage Therapist</a:t>
            </a:r>
            <a:r>
              <a:rPr lang="en-US" sz="2800" dirty="0" smtClean="0">
                <a:solidFill>
                  <a:srgbClr val="1F497D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May work under a Physician or P.T. or be an Entrepreneur; Uses massage, manipulation, &amp; therapeutic touch to decrease pain,  relieve stress &amp; tension; 3 month-1year Massage Therapy Program</a:t>
            </a:r>
            <a:endParaRPr lang="en-US" sz="2800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669" y="372725"/>
            <a:ext cx="7075398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r>
              <a:rPr lang="en-US" sz="3000" u="sng" dirty="0" smtClean="0">
                <a:solidFill>
                  <a:srgbClr val="1F497D"/>
                </a:solidFill>
              </a:rPr>
              <a:t>Therapeutic </a:t>
            </a:r>
            <a:r>
              <a:rPr lang="en-US" sz="3000" u="sng" dirty="0">
                <a:solidFill>
                  <a:srgbClr val="1F497D"/>
                </a:solidFill>
              </a:rPr>
              <a:t>Services (treat patients</a:t>
            </a:r>
            <a:r>
              <a:rPr lang="en-US" sz="3000" u="sng" dirty="0" smtClean="0">
                <a:solidFill>
                  <a:srgbClr val="1F497D"/>
                </a:solidFill>
              </a:rPr>
              <a:t>)</a:t>
            </a:r>
          </a:p>
          <a:p>
            <a:pPr lvl="0" defTabSz="905255">
              <a:spcBef>
                <a:spcPts val="700"/>
              </a:spcBef>
              <a:defRPr sz="1800">
                <a:solidFill>
                  <a:srgbClr val="000000"/>
                </a:solidFill>
              </a:defRPr>
            </a:pPr>
            <a:endParaRPr lang="en-US" sz="3000" u="sng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56" y="3496867"/>
            <a:ext cx="4553337" cy="33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82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305800" cy="2438400"/>
          </a:xfrm>
          <a:prstGeom prst="rect">
            <a:avLst/>
          </a:prstGeom>
        </p:spPr>
        <p:txBody>
          <a:bodyPr/>
          <a:lstStyle/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u="sng" dirty="0" smtClean="0">
                <a:solidFill>
                  <a:srgbClr val="1F497D"/>
                </a:solidFill>
              </a:rPr>
              <a:t>Therapeutic </a:t>
            </a:r>
            <a:r>
              <a:rPr sz="2772" u="sng" dirty="0">
                <a:solidFill>
                  <a:srgbClr val="1F497D"/>
                </a:solidFill>
              </a:rPr>
              <a:t>Services (treat patients)</a:t>
            </a:r>
          </a:p>
          <a:p>
            <a:pPr lvl="0" algn="ctr" defTabSz="905255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Recreational Therapist</a:t>
            </a:r>
            <a:r>
              <a:rPr sz="2772" dirty="0">
                <a:solidFill>
                  <a:srgbClr val="1F497D"/>
                </a:solidFill>
              </a:rPr>
              <a:t>:  Use recreation to treat patients; organize games, activities, dances, movies, etc. </a:t>
            </a:r>
            <a:r>
              <a:rPr lang="en-US" sz="2772" dirty="0" smtClean="0">
                <a:solidFill>
                  <a:srgbClr val="FF0000"/>
                </a:solidFill>
              </a:rPr>
              <a:t>*</a:t>
            </a:r>
            <a:r>
              <a:rPr sz="2772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sz="2772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recreational therapist may create a padded obstacle course for handicapped children.</a:t>
            </a:r>
          </a:p>
        </p:txBody>
      </p:sp>
      <p:pic>
        <p:nvPicPr>
          <p:cNvPr id="455" name="image14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2743200"/>
            <a:ext cx="6629400" cy="3746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7322230"/>
      </p:ext>
    </p:extLst>
  </p:cSld>
  <p:clrMapOvr>
    <a:masterClrMapping/>
  </p:clrMapOvr>
  <p:transition xmlns:p14="http://schemas.microsoft.com/office/powerpoint/2010/main" spd="med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145</TotalTime>
  <Words>826</Words>
  <Application>Microsoft Macintosh PowerPoint</Application>
  <PresentationFormat>On-screen Show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teesha bryant</dc:creator>
  <cp:lastModifiedBy>teesha bryant</cp:lastModifiedBy>
  <cp:revision>17</cp:revision>
  <dcterms:created xsi:type="dcterms:W3CDTF">2014-11-26T02:54:09Z</dcterms:created>
  <dcterms:modified xsi:type="dcterms:W3CDTF">2014-11-26T14:42:13Z</dcterms:modified>
</cp:coreProperties>
</file>