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4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9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486-69C2-324D-826D-D7949E6001E7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486-69C2-324D-826D-D7949E6001E7}" type="datetimeFigureOut">
              <a:rPr lang="en-US" smtClean="0"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060E-668F-5746-AB57-72B0A9F506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486-69C2-324D-826D-D7949E6001E7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060E-668F-5746-AB57-72B0A9F50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486-69C2-324D-826D-D7949E6001E7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060E-668F-5746-AB57-72B0A9F50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486-69C2-324D-826D-D7949E6001E7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060E-668F-5746-AB57-72B0A9F50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486-69C2-324D-826D-D7949E6001E7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060E-668F-5746-AB57-72B0A9F506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486-69C2-324D-826D-D7949E6001E7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060E-668F-5746-AB57-72B0A9F50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486-69C2-324D-826D-D7949E6001E7}" type="datetimeFigureOut">
              <a:rPr lang="en-US" smtClean="0"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060E-668F-5746-AB57-72B0A9F50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486-69C2-324D-826D-D7949E6001E7}" type="datetimeFigureOut">
              <a:rPr lang="en-US" smtClean="0"/>
              <a:t>2/23/15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060E-668F-5746-AB57-72B0A9F50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486-69C2-324D-826D-D7949E6001E7}" type="datetimeFigureOut">
              <a:rPr lang="en-US" smtClean="0"/>
              <a:t>2/23/15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060E-668F-5746-AB57-72B0A9F50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486-69C2-324D-826D-D7949E6001E7}" type="datetimeFigureOut">
              <a:rPr lang="en-US" smtClean="0"/>
              <a:t>2/23/15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060E-668F-5746-AB57-72B0A9F50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486-69C2-324D-826D-D7949E6001E7}" type="datetimeFigureOut">
              <a:rPr lang="en-US" smtClean="0"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060E-668F-5746-AB57-72B0A9F50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5AE9486-69C2-324D-826D-D7949E6001E7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755060E-668F-5746-AB57-72B0A9F506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hyperlink" Target="http://images.search.yahoo.com/images/view;_ylt=A0PDoVxWDlJSzBcA7JKJzbkF;_ylu=X3oDMTFxNDVkZjBiBHNlYwNzcgRzbGsDaW1nBG9pZAMzZjgzOWJhM2JiOTQwZWZjMDY0ZTgyMGRiNGM0ZGMwOQRncG9zAzc-?back=http://images.search.yahoo.com/search/images?p=cartoon+hamburger+images&amp;n=30&amp;ei=utf-8&amp;y=Search&amp;fr=yfp-t-900&amp;tab=organic&amp;ri=7&amp;w=355&amp;h=380&amp;imgurl=cchs.usd224.com/Classes10/july4ac/ist2_6870005-cartoon-hamburger.jpg&amp;rurl=http://cchs.usd224.com/Classes10/july4ac/July4ac-7.html&amp;size=83.3KB&amp;name=The+meals+comes+with&amp;p=cartoon+hamburger+images&amp;oid=3f839ba3bb940efc064e820db4c4dc09&amp;fr2=&amp;fr=yfp-t-900&amp;tt=The+meals+comes+with&amp;b=0&amp;ni=128&amp;no=7&amp;ts=&amp;tab=organic&amp;sigr=11njis428&amp;sigb=13seh98dl&amp;sigi=124luo1gr&amp;.crumb=lo7Jrq7Ngzz&amp;fr=yfp-t-900" TargetMode="External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search.yahoo.com/images/view;_ylt=A0PDoTDsDVJS0DUABO6JzbkF;_ylu=X3oDMTFxMWk3bnByBHNlYwNzcgRzbGsDaW1nBG9pZAM2OTk2ZTQwYWM1NTcyZTg0OTg3Y2ZmNWViYWQ5NTJlYQRncG9zAzk-?back=http://images.search.yahoo.com/search/images?p=cartoon+medicine+bottle+images&amp;n=30&amp;ei=utf-8&amp;y=Search&amp;fr=yfp-t-900&amp;tab=organic&amp;ri=9&amp;w=285&amp;h=380&amp;imgurl=looktwicesavealife.files.wordpress.com/2012/10/stock-illustration-3801474-medicine-bottle.jpg&amp;rurl=http://looktwicesavealife.wordpress.com/category/fatalities/&amp;size=27.3KB&amp;name=Making+hard+choices+for+people+you%E2%80%99ll+never+meet+is+ONE+very+big+...&amp;p=cartoon+medicine+bottle+images&amp;oid=6996e40ac5572e84987cff5ebad952ea&amp;fr2=&amp;fr=yfp-t-900&amp;tt=Making+hard+choices+for+people+you%E2%80%99ll+never+meet+is+ONE+very+big+...&amp;b=0&amp;ni=96&amp;no=9&amp;ts=&amp;tab=organic&amp;sigr=11sao8c9j&amp;sigb=142behukg&amp;sigi=12tn7r68r&amp;.crumb=lo7Jrq7Ngzz&amp;fr=yfp-t-90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hyperlink" Target="http://images.search.yahoo.com/images/view;_ylt=A0PDoKhuHFJSjUcAFdSJzbkF;_ylu=X3oDMTFxMW1obXA4BHNlYwNzcgRzbGsDaW1nBG9pZAMxOWNkZTFiMjUzN2ZkOTI5NzI1YzhhMDI1ZTBiZDE2YwRncG9zAzk-?back=http://images.search.yahoo.com/search/images?p=cartoon+inspections+images&amp;n=30&amp;ei=utf-8&amp;y=Search&amp;fr=yfp-t-900&amp;tab=organic&amp;ri=9&amp;w=300&amp;h=278&amp;imgurl=www.home-building-inspectors-ny.com/images/cartoon%20inspection%20paper%20-%20passed.jpg&amp;rurl=http://www.home-building-inspectors-ny.com/&amp;size=12.1KB&amp;name=Home+Building+Inspectors+NY+-+Find+New+York+Home+Building+Inspectors&amp;p=cartoon+inspections+images&amp;oid=19cde1b2537fd929725c8a025e0bd16c&amp;fr2=&amp;fr=yfp-t-900&amp;tt=Home+Building+Inspectors+NY+-+Find+New+York+Home+Building+Inspectors&amp;b=0&amp;ni=128&amp;no=9&amp;ts=&amp;tab=organic&amp;sigr=11b8nri88&amp;sigb=13ubl2891&amp;sigi=12ohv5fsm&amp;.crumb=lo7Jrq7Ngzz&amp;fr=yfp-t-900" TargetMode="External"/><Relationship Id="rId5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search.yahoo.com/images/view;_ylt=A0PDoVwTHVJSKzoAB56JzbkF;_ylu=X3oDMTFydDFkb2hxBHNlYwNzcgRzbGsDaW1nBG9pZANjMmNkZWY5ODRiMTBhMjI0NjQ0YjY5MGJhNjhhMjAyMwRncG9zAzIy?back=http://images.search.yahoo.com/search/images?p=cartoon+tombstone+images&amp;n=30&amp;ei=utf-8&amp;y=Search&amp;fr=yfp-t-900&amp;tab=organic&amp;ri=22&amp;w=112&amp;h=120&amp;imgurl=cdn.graphicsfactory.com/clip-art/image_files/tn_image/2/1313572-tn_TombStone001_92007.jpg&amp;rurl=http://www.graphicsfactory.com/Clip_Art/People/Thought_Bubbles/thoughtbubble095_375043.html&amp;size=5.9KB&amp;name=Royalty-Free+RIP+%3Cb%3Etombstone+%3C/b%3Ewith+thought+bubble+Clip+Art+Image,+Picture+...&amp;p=cartoon+tombstone+images&amp;oid=c2cdef984b10a224644b690ba68a2023&amp;fr2=&amp;fr=yfp-t-900&amp;tt=Royalty-Free+RIP+%3Cb%3Etombstone+%3C/b%3Ewith+thought+bubble+Clip+Art+Image,+Picture+...&amp;b=0&amp;ni=128&amp;no=22&amp;ts=&amp;tab=organic&amp;sigr=12ri2tato&amp;sigb=13tqfanj7&amp;sigi=12p2sm5de&amp;.crumb=lo7Jrq7Ngzz&amp;fr=yfp-t-900" TargetMode="External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228044"/>
            <a:ext cx="6498158" cy="2931094"/>
          </a:xfrm>
        </p:spPr>
        <p:txBody>
          <a:bodyPr/>
          <a:lstStyle/>
          <a:p>
            <a:r>
              <a:rPr lang="en-US" sz="4800" dirty="0" smtClean="0">
                <a:latin typeface="Noteworthy Bold"/>
                <a:cs typeface="Noteworthy Bold"/>
              </a:rPr>
              <a:t>Government, Non-profit agencies, &amp; Insurance Plans</a:t>
            </a:r>
            <a:endParaRPr lang="en-US" sz="4800" dirty="0">
              <a:latin typeface="Noteworthy Bold"/>
              <a:cs typeface="Noteworthy Bol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249" y="4694383"/>
            <a:ext cx="41148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614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795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>
                <a:latin typeface="Tahoma" charset="0"/>
                <a:cs typeface="+mj-cs"/>
              </a:rPr>
              <a:t>Nonprofit / Volunteer Agencies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u="sng" dirty="0">
                <a:latin typeface="Tahoma" charset="0"/>
                <a:cs typeface="+mn-cs"/>
              </a:rPr>
              <a:t>Examples: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3000" b="1" u="sng" dirty="0">
                <a:solidFill>
                  <a:srgbClr val="82FF82"/>
                </a:solidFill>
                <a:latin typeface="Tahoma" charset="0"/>
                <a:cs typeface="+mn-cs"/>
              </a:rPr>
              <a:t>American Cancer Society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3000" b="1" u="sng" dirty="0">
                <a:solidFill>
                  <a:srgbClr val="FF0000"/>
                </a:solidFill>
                <a:latin typeface="Tahoma" charset="0"/>
                <a:cs typeface="+mn-cs"/>
              </a:rPr>
              <a:t>American Heart Association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3000" b="1" u="sng" dirty="0">
                <a:solidFill>
                  <a:srgbClr val="ADEBEB"/>
                </a:solidFill>
                <a:latin typeface="Tahoma" charset="0"/>
                <a:cs typeface="+mn-cs"/>
              </a:rPr>
              <a:t>American Respiratory Disease Association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3000" b="1" u="sng" dirty="0">
                <a:solidFill>
                  <a:srgbClr val="FF99FF"/>
                </a:solidFill>
                <a:latin typeface="Tahoma" charset="0"/>
                <a:cs typeface="+mn-cs"/>
              </a:rPr>
              <a:t>American Diabetes Association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3000" b="1" u="sng" dirty="0">
                <a:solidFill>
                  <a:srgbClr val="002060"/>
                </a:solidFill>
                <a:latin typeface="Tahoma" charset="0"/>
                <a:cs typeface="+mn-cs"/>
              </a:rPr>
              <a:t>National Association of Mental Health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3000" b="1" u="sng" dirty="0">
                <a:solidFill>
                  <a:srgbClr val="AA72D4"/>
                </a:solidFill>
                <a:latin typeface="Tahoma" charset="0"/>
                <a:cs typeface="+mn-cs"/>
              </a:rPr>
              <a:t>National Foundation of March of Dimes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3000" b="1" u="sng" dirty="0">
                <a:solidFill>
                  <a:srgbClr val="FF0000"/>
                </a:solidFill>
                <a:latin typeface="Tahoma" charset="0"/>
                <a:cs typeface="+mn-cs"/>
              </a:rPr>
              <a:t>American Red Cross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3000" b="1" u="sng" dirty="0">
                <a:solidFill>
                  <a:srgbClr val="00B0F0"/>
                </a:solidFill>
                <a:latin typeface="Tahoma" charset="0"/>
                <a:cs typeface="+mn-cs"/>
              </a:rPr>
              <a:t>H</a:t>
            </a:r>
            <a:r>
              <a:rPr lang="en-US" sz="3000" b="1" u="sng" dirty="0">
                <a:solidFill>
                  <a:srgbClr val="FF0000"/>
                </a:solidFill>
                <a:latin typeface="Tahoma" charset="0"/>
                <a:cs typeface="+mn-cs"/>
              </a:rPr>
              <a:t>O</a:t>
            </a:r>
            <a:r>
              <a:rPr lang="en-US" sz="3000" b="1" u="sng" dirty="0">
                <a:solidFill>
                  <a:srgbClr val="92D050"/>
                </a:solidFill>
                <a:latin typeface="Tahoma" charset="0"/>
                <a:cs typeface="+mn-cs"/>
              </a:rPr>
              <a:t>S</a:t>
            </a:r>
            <a:r>
              <a:rPr lang="en-US" sz="3000" b="1" u="sng" dirty="0">
                <a:solidFill>
                  <a:srgbClr val="FFFF00"/>
                </a:solidFill>
                <a:latin typeface="Tahoma" charset="0"/>
                <a:cs typeface="+mn-cs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486909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384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u="sng">
                <a:latin typeface="Tahoma" charset="0"/>
                <a:cs typeface="+mj-cs"/>
              </a:rPr>
              <a:t>Health Insurance Plans-helps us pay for healthcare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3600" b="1" u="sng" dirty="0">
                <a:latin typeface="Tahoma" charset="0"/>
                <a:cs typeface="+mn-cs"/>
              </a:rPr>
              <a:t>Deductibles</a:t>
            </a:r>
            <a:r>
              <a:rPr lang="en-US" sz="3600" u="sng" dirty="0">
                <a:latin typeface="Tahoma" charset="0"/>
                <a:cs typeface="+mn-cs"/>
              </a:rPr>
              <a:t>-</a:t>
            </a:r>
            <a:r>
              <a:rPr lang="en-US" sz="3600" dirty="0">
                <a:latin typeface="Tahoma" charset="0"/>
                <a:cs typeface="+mn-cs"/>
              </a:rPr>
              <a:t>what the patient must pay before the insurance will pay</a:t>
            </a:r>
          </a:p>
          <a:p>
            <a:pPr eaLnBrk="1" hangingPunct="1">
              <a:defRPr/>
            </a:pPr>
            <a:r>
              <a:rPr lang="en-US" sz="3600" b="1" u="sng" dirty="0">
                <a:latin typeface="Tahoma" charset="0"/>
                <a:cs typeface="+mn-cs"/>
              </a:rPr>
              <a:t>Co-insurance</a:t>
            </a:r>
            <a:r>
              <a:rPr lang="en-US" sz="3600" dirty="0">
                <a:latin typeface="Tahoma" charset="0"/>
                <a:cs typeface="+mn-cs"/>
              </a:rPr>
              <a:t>-shared cost; patient pays 20%, insurance pays 80%</a:t>
            </a:r>
          </a:p>
          <a:p>
            <a:pPr eaLnBrk="1" hangingPunct="1">
              <a:defRPr/>
            </a:pPr>
            <a:r>
              <a:rPr lang="en-US" sz="3600" b="1" u="sng" dirty="0">
                <a:latin typeface="Tahoma" charset="0"/>
                <a:cs typeface="+mn-cs"/>
              </a:rPr>
              <a:t>Co-payment</a:t>
            </a:r>
            <a:r>
              <a:rPr lang="en-US" sz="3600" u="sng" dirty="0">
                <a:latin typeface="Tahoma" charset="0"/>
                <a:cs typeface="+mn-cs"/>
              </a:rPr>
              <a:t>-</a:t>
            </a:r>
            <a:r>
              <a:rPr lang="en-US" sz="3600" dirty="0">
                <a:latin typeface="Tahoma" charset="0"/>
                <a:cs typeface="+mn-cs"/>
              </a:rPr>
              <a:t>set amount the patient pays-example: patient pays $25.00 no matter what service is provided. </a:t>
            </a:r>
          </a:p>
        </p:txBody>
      </p:sp>
    </p:spTree>
    <p:extLst>
      <p:ext uri="{BB962C8B-B14F-4D97-AF65-F5344CB8AC3E}">
        <p14:creationId xmlns:p14="http://schemas.microsoft.com/office/powerpoint/2010/main" val="2018894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ahoma" charset="0"/>
                <a:cs typeface="+mj-cs"/>
              </a:rPr>
              <a:t>Health Insurance Plans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u="sng" dirty="0">
                <a:latin typeface="Tahoma" charset="0"/>
              </a:rPr>
              <a:t>Health Maintenance Organizations (HMO</a:t>
            </a:r>
            <a:r>
              <a:rPr lang="en-US" sz="3200" b="1" u="sng" dirty="0" smtClean="0">
                <a:latin typeface="Tahoma" charset="0"/>
              </a:rPr>
              <a:t>)</a:t>
            </a:r>
            <a:r>
              <a:rPr lang="en-US" sz="3200" dirty="0" smtClean="0">
                <a:latin typeface="Tahoma" charset="0"/>
              </a:rPr>
              <a:t>-Care directed at prevention of disease.  Patient must only see HMO approved providers!!</a:t>
            </a:r>
            <a:endParaRPr lang="en-US" sz="3200" b="1" u="sng" dirty="0" smtClean="0">
              <a:latin typeface="Tahoma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3200" b="1" u="sng" dirty="0">
              <a:latin typeface="Tahoma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u="sng" dirty="0">
                <a:latin typeface="Tahoma" charset="0"/>
              </a:rPr>
              <a:t>Preferred Provider Organization (PPO</a:t>
            </a:r>
            <a:r>
              <a:rPr lang="en-US" sz="3200" b="1" u="sng" dirty="0" smtClean="0">
                <a:latin typeface="Tahoma" charset="0"/>
              </a:rPr>
              <a:t>)-</a:t>
            </a:r>
            <a:r>
              <a:rPr lang="en-US" sz="3200" dirty="0" smtClean="0">
                <a:latin typeface="Tahoma" charset="0"/>
              </a:rPr>
              <a:t>Group of doctors &amp; hospitals that provide care to a specific group</a:t>
            </a:r>
            <a:endParaRPr lang="en-US" sz="3200" b="1" u="sng" dirty="0">
              <a:latin typeface="Tahoma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6470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5921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3200" b="1" u="sng" dirty="0" smtClean="0">
                <a:latin typeface="Tahoma" charset="0"/>
              </a:rPr>
              <a:t>Medicare-</a:t>
            </a:r>
          </a:p>
          <a:p>
            <a:pPr lvl="4">
              <a:lnSpc>
                <a:spcPct val="90000"/>
              </a:lnSpc>
              <a:defRPr/>
            </a:pPr>
            <a:r>
              <a:rPr lang="en-US" sz="3200" dirty="0" smtClean="0">
                <a:latin typeface="Tahoma" charset="0"/>
              </a:rPr>
              <a:t>Elderly</a:t>
            </a:r>
          </a:p>
          <a:p>
            <a:pPr lvl="4">
              <a:lnSpc>
                <a:spcPct val="90000"/>
              </a:lnSpc>
              <a:defRPr/>
            </a:pPr>
            <a:r>
              <a:rPr lang="en-US" sz="3200" dirty="0" smtClean="0">
                <a:latin typeface="Tahoma" charset="0"/>
              </a:rPr>
              <a:t>Social security disability benefits for 2 years</a:t>
            </a:r>
          </a:p>
          <a:p>
            <a:pPr lvl="4">
              <a:lnSpc>
                <a:spcPct val="90000"/>
              </a:lnSpc>
              <a:defRPr/>
            </a:pPr>
            <a:r>
              <a:rPr lang="en-US" sz="3200" dirty="0" smtClean="0">
                <a:latin typeface="Tahoma" charset="0"/>
              </a:rPr>
              <a:t>With end-stage renal disease</a:t>
            </a:r>
            <a:endParaRPr lang="en-US" sz="3200" dirty="0">
              <a:latin typeface="Tahoma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800" b="1" u="sng" dirty="0">
                <a:latin typeface="Tahoma" charset="0"/>
              </a:rPr>
              <a:t>Type </a:t>
            </a:r>
            <a:r>
              <a:rPr lang="en-US" sz="2800" b="1" u="sng" dirty="0" smtClean="0">
                <a:latin typeface="Tahoma" charset="0"/>
              </a:rPr>
              <a:t>A-</a:t>
            </a:r>
            <a:r>
              <a:rPr lang="en-US" sz="2800" dirty="0" smtClean="0">
                <a:latin typeface="Tahoma" charset="0"/>
              </a:rPr>
              <a:t>Hospital</a:t>
            </a:r>
            <a:endParaRPr lang="en-US" sz="2800" b="1" u="sng" dirty="0">
              <a:latin typeface="Tahoma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800" b="1" u="sng" dirty="0">
                <a:latin typeface="Tahoma" charset="0"/>
              </a:rPr>
              <a:t>Type </a:t>
            </a:r>
            <a:r>
              <a:rPr lang="en-US" sz="2800" b="1" u="sng" dirty="0" smtClean="0">
                <a:latin typeface="Tahoma" charset="0"/>
              </a:rPr>
              <a:t>B-</a:t>
            </a:r>
            <a:r>
              <a:rPr lang="en-US" sz="2800" dirty="0" smtClean="0">
                <a:latin typeface="Tahoma" charset="0"/>
              </a:rPr>
              <a:t>Outpatient</a:t>
            </a:r>
            <a:endParaRPr lang="en-US" sz="2800" b="1" u="sng" dirty="0" smtClean="0">
              <a:latin typeface="Tahoma" charset="0"/>
            </a:endParaRPr>
          </a:p>
          <a:p>
            <a:pPr marL="349250" lvl="1" indent="0">
              <a:lnSpc>
                <a:spcPct val="90000"/>
              </a:lnSpc>
              <a:buNone/>
              <a:defRPr/>
            </a:pPr>
            <a:endParaRPr lang="en-US" sz="2800" b="1" u="sng" dirty="0">
              <a:latin typeface="Tahoma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200" b="1" u="sng" dirty="0" smtClean="0">
                <a:latin typeface="Tahoma" charset="0"/>
              </a:rPr>
              <a:t>Medicaid-</a:t>
            </a:r>
          </a:p>
          <a:p>
            <a:pPr lvl="3">
              <a:lnSpc>
                <a:spcPct val="90000"/>
              </a:lnSpc>
              <a:defRPr/>
            </a:pPr>
            <a:r>
              <a:rPr lang="en-US" sz="2800" dirty="0" smtClean="0">
                <a:latin typeface="Tahoma" charset="0"/>
              </a:rPr>
              <a:t>Low income</a:t>
            </a:r>
          </a:p>
          <a:p>
            <a:pPr lvl="3">
              <a:lnSpc>
                <a:spcPct val="90000"/>
              </a:lnSpc>
              <a:defRPr/>
            </a:pPr>
            <a:r>
              <a:rPr lang="en-US" sz="2800" dirty="0" smtClean="0">
                <a:latin typeface="Tahoma" charset="0"/>
              </a:rPr>
              <a:t>Disabled or Blind</a:t>
            </a:r>
          </a:p>
          <a:p>
            <a:pPr lvl="3">
              <a:lnSpc>
                <a:spcPct val="90000"/>
              </a:lnSpc>
              <a:defRPr/>
            </a:pPr>
            <a:r>
              <a:rPr lang="en-US" sz="2800" dirty="0" smtClean="0">
                <a:latin typeface="Tahoma" charset="0"/>
              </a:rPr>
              <a:t>Children who qualify for assistance</a:t>
            </a:r>
            <a:endParaRPr lang="en-US" sz="2800" dirty="0">
              <a:latin typeface="Tahoma" charset="0"/>
            </a:endParaRPr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ahoma" charset="0"/>
                <a:cs typeface="+mj-cs"/>
              </a:rPr>
              <a:t>Health Insurance Plans</a:t>
            </a:r>
          </a:p>
        </p:txBody>
      </p:sp>
    </p:spTree>
    <p:extLst>
      <p:ext uri="{BB962C8B-B14F-4D97-AF65-F5344CB8AC3E}">
        <p14:creationId xmlns:p14="http://schemas.microsoft.com/office/powerpoint/2010/main" val="3286864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200" b="1" u="sng" dirty="0">
                <a:latin typeface="Tahoma" charset="0"/>
              </a:rPr>
              <a:t>Workers’ </a:t>
            </a:r>
            <a:r>
              <a:rPr lang="en-US" sz="3200" b="1" u="sng" dirty="0" smtClean="0">
                <a:latin typeface="Tahoma" charset="0"/>
              </a:rPr>
              <a:t>Compensation-</a:t>
            </a:r>
            <a:r>
              <a:rPr lang="en-US" sz="3200" dirty="0" smtClean="0">
                <a:latin typeface="Tahoma" charset="0"/>
              </a:rPr>
              <a:t>Pays for healthcare for workers injured on the job</a:t>
            </a:r>
            <a:endParaRPr lang="en-US" sz="3200" b="1" u="sng" dirty="0">
              <a:latin typeface="Tahoma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200" b="1" u="sng" dirty="0" smtClean="0">
                <a:latin typeface="Tahoma" charset="0"/>
              </a:rPr>
              <a:t>TRICARE-</a:t>
            </a:r>
            <a:r>
              <a:rPr lang="en-US" sz="3200" dirty="0" smtClean="0">
                <a:latin typeface="Tahoma" charset="0"/>
              </a:rPr>
              <a:t>Government funded for military &amp; their families</a:t>
            </a:r>
            <a:endParaRPr lang="en-US" sz="3200" b="1" u="sng" dirty="0">
              <a:latin typeface="Tahoma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200" b="1" u="sng" dirty="0">
                <a:latin typeface="Tahoma" charset="0"/>
              </a:rPr>
              <a:t>Managed </a:t>
            </a:r>
            <a:r>
              <a:rPr lang="en-US" sz="3200" b="1" u="sng" dirty="0" smtClean="0">
                <a:latin typeface="Tahoma" charset="0"/>
              </a:rPr>
              <a:t>Care-</a:t>
            </a:r>
            <a:r>
              <a:rPr lang="en-US" sz="3200" dirty="0" smtClean="0">
                <a:latin typeface="Tahoma" charset="0"/>
              </a:rPr>
              <a:t>Networks of doctors &amp; agencies to provide quality care at the lowest possible cost</a:t>
            </a:r>
            <a:endParaRPr lang="en-US" sz="3200" b="1" u="sng" dirty="0">
              <a:latin typeface="Tahoma" charset="0"/>
            </a:endParaRPr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ahoma" charset="0"/>
                <a:cs typeface="+mj-cs"/>
              </a:rPr>
              <a:t>Health Insurance Plans</a:t>
            </a:r>
          </a:p>
        </p:txBody>
      </p:sp>
    </p:spTree>
    <p:extLst>
      <p:ext uri="{BB962C8B-B14F-4D97-AF65-F5344CB8AC3E}">
        <p14:creationId xmlns:p14="http://schemas.microsoft.com/office/powerpoint/2010/main" val="2109084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Tahoma" charset="0"/>
                <a:cs typeface="+mj-cs"/>
              </a:rPr>
              <a:t>Summary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40370"/>
            <a:ext cx="8229600" cy="482614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200" b="1" dirty="0" smtClean="0">
                <a:ea typeface="+mn-ea"/>
                <a:cs typeface="+mn-cs"/>
              </a:rPr>
              <a:t>Many different types of health care facilities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200" b="1" dirty="0" smtClean="0">
                <a:ea typeface="+mn-ea"/>
                <a:cs typeface="+mn-cs"/>
              </a:rPr>
              <a:t>Employ many types of health care workers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200" b="1" dirty="0" smtClean="0">
                <a:ea typeface="+mn-ea"/>
                <a:cs typeface="+mn-cs"/>
              </a:rPr>
              <a:t>Important to be aware of facilities and type of services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200" b="1" dirty="0" smtClean="0">
                <a:ea typeface="+mn-ea"/>
                <a:cs typeface="+mn-cs"/>
              </a:rPr>
              <a:t>Important to be aware of different insurance plans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3200" b="1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569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 dirty="0">
                <a:latin typeface="Tahoma" charset="0"/>
                <a:cs typeface="+mj-cs"/>
              </a:rPr>
              <a:t>Government Agencies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4033229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buNone/>
              <a:defRPr/>
            </a:pPr>
            <a:r>
              <a:rPr lang="en-US" sz="3600" u="sng" dirty="0">
                <a:latin typeface="Tahoma" charset="0"/>
                <a:cs typeface="+mn-cs"/>
              </a:rPr>
              <a:t>World Health Organization (WHO)</a:t>
            </a:r>
          </a:p>
          <a:p>
            <a:pPr eaLnBrk="1" hangingPunct="1">
              <a:defRPr/>
            </a:pPr>
            <a:r>
              <a:rPr lang="en-US" sz="3200" dirty="0">
                <a:latin typeface="Tahoma" charset="0"/>
                <a:cs typeface="+mn-cs"/>
              </a:rPr>
              <a:t>International agency </a:t>
            </a:r>
            <a:r>
              <a:rPr lang="en-US" sz="3200" u="sng" dirty="0">
                <a:latin typeface="Tahoma" charset="0"/>
                <a:cs typeface="+mn-cs"/>
              </a:rPr>
              <a:t>sponsored by United Nations</a:t>
            </a:r>
          </a:p>
          <a:p>
            <a:pPr eaLnBrk="1" hangingPunct="1">
              <a:defRPr/>
            </a:pPr>
            <a:r>
              <a:rPr lang="en-US" sz="3200" dirty="0">
                <a:latin typeface="Tahoma" charset="0"/>
                <a:cs typeface="+mn-cs"/>
              </a:rPr>
              <a:t>Compiles statistics and information on disease</a:t>
            </a:r>
          </a:p>
          <a:p>
            <a:pPr eaLnBrk="1" hangingPunct="1">
              <a:defRPr/>
            </a:pPr>
            <a:r>
              <a:rPr lang="en-US" sz="3200" dirty="0">
                <a:latin typeface="Tahoma" charset="0"/>
                <a:cs typeface="+mn-cs"/>
              </a:rPr>
              <a:t>Publishes health information</a:t>
            </a:r>
          </a:p>
          <a:p>
            <a:pPr eaLnBrk="1" hangingPunct="1">
              <a:defRPr/>
            </a:pPr>
            <a:r>
              <a:rPr lang="en-US" sz="3200" u="sng" dirty="0">
                <a:latin typeface="Tahoma" charset="0"/>
                <a:cs typeface="+mn-cs"/>
              </a:rPr>
              <a:t>Investigates and deals with serious health problems throughout the world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401" y="5023829"/>
            <a:ext cx="50419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u="sng" dirty="0">
                <a:latin typeface="Tahoma" charset="0"/>
                <a:cs typeface="+mj-cs"/>
              </a:rPr>
              <a:t>United States Department of Health and Human Services (USDHHS)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877231"/>
            <a:ext cx="8229600" cy="3791191"/>
          </a:xfrm>
        </p:spPr>
        <p:txBody>
          <a:bodyPr/>
          <a:lstStyle/>
          <a:p>
            <a:pPr marL="0" indent="0" algn="ctr" eaLnBrk="1" hangingPunct="1">
              <a:buSzTx/>
              <a:buFontTx/>
              <a:buNone/>
              <a:defRPr/>
            </a:pPr>
            <a:r>
              <a:rPr lang="en-US" sz="4800" u="sng" dirty="0">
                <a:solidFill>
                  <a:srgbClr val="000000"/>
                </a:solidFill>
                <a:latin typeface="Tahoma" charset="0"/>
                <a:cs typeface="+mn-cs"/>
              </a:rPr>
              <a:t>5 Divisions</a:t>
            </a:r>
            <a:r>
              <a:rPr lang="en-US" sz="4800" dirty="0" smtClean="0">
                <a:solidFill>
                  <a:srgbClr val="000000"/>
                </a:solidFill>
                <a:latin typeface="Tahoma" charset="0"/>
                <a:cs typeface="+mn-cs"/>
              </a:rPr>
              <a:t>:</a:t>
            </a:r>
            <a:endParaRPr lang="en-US" dirty="0">
              <a:solidFill>
                <a:srgbClr val="FFFF00"/>
              </a:solidFill>
              <a:latin typeface="Tahoma" charset="0"/>
              <a:cs typeface="+mn-cs"/>
            </a:endParaRPr>
          </a:p>
          <a:p>
            <a:pPr marL="0" indent="0" eaLnBrk="1" hangingPunct="1">
              <a:buSzTx/>
              <a:buFontTx/>
              <a:buAutoNum type="arabicPeriod"/>
              <a:defRPr/>
            </a:pPr>
            <a:r>
              <a:rPr lang="en-US" sz="2800" b="1" u="sng" dirty="0">
                <a:latin typeface="Tahoma" charset="0"/>
                <a:cs typeface="+mn-cs"/>
              </a:rPr>
              <a:t>National Institutes of Health (NIH):  </a:t>
            </a:r>
            <a:r>
              <a:rPr lang="en-US" sz="2800" dirty="0">
                <a:latin typeface="Tahoma" charset="0"/>
                <a:cs typeface="+mn-cs"/>
              </a:rPr>
              <a:t>research on disease</a:t>
            </a:r>
          </a:p>
          <a:p>
            <a:pPr marL="0" indent="0" eaLnBrk="1" hangingPunct="1">
              <a:buSzTx/>
              <a:buFontTx/>
              <a:buAutoNum type="arabicPeriod"/>
              <a:defRPr/>
            </a:pPr>
            <a:r>
              <a:rPr lang="en-US" sz="2800" b="1" u="sng" dirty="0">
                <a:latin typeface="Tahoma" charset="0"/>
                <a:cs typeface="+mn-cs"/>
              </a:rPr>
              <a:t>Centers for Disease Control and Prevention (CDC):</a:t>
            </a:r>
            <a:r>
              <a:rPr lang="en-US" sz="2800" b="1" dirty="0">
                <a:latin typeface="Tahoma" charset="0"/>
                <a:cs typeface="+mn-cs"/>
              </a:rPr>
              <a:t>  </a:t>
            </a:r>
            <a:r>
              <a:rPr lang="en-US" sz="2800" dirty="0" smtClean="0">
                <a:latin typeface="Tahoma" charset="0"/>
              </a:rPr>
              <a:t>Researches</a:t>
            </a:r>
            <a:r>
              <a:rPr lang="en-US" sz="2800" dirty="0" smtClean="0">
                <a:latin typeface="Tahoma" charset="0"/>
              </a:rPr>
              <a:t> </a:t>
            </a:r>
            <a:r>
              <a:rPr lang="en-US" sz="2800" dirty="0" smtClean="0">
                <a:latin typeface="Tahoma" charset="0"/>
              </a:rPr>
              <a:t>c</a:t>
            </a:r>
            <a:r>
              <a:rPr lang="en-US" sz="2800" dirty="0" smtClean="0">
                <a:latin typeface="Tahoma" charset="0"/>
                <a:cs typeface="+mn-cs"/>
              </a:rPr>
              <a:t>auses</a:t>
            </a:r>
            <a:r>
              <a:rPr lang="en-US" sz="2800" dirty="0">
                <a:latin typeface="Tahoma" charset="0"/>
                <a:cs typeface="+mn-cs"/>
              </a:rPr>
              <a:t>, spread and control of diseases in populations</a:t>
            </a:r>
          </a:p>
        </p:txBody>
      </p:sp>
      <p:pic>
        <p:nvPicPr>
          <p:cNvPr id="44035" name="yui_3_5_1_5_1381108828631_617" descr="http://0.tqn.com/d/freebies/1/0/k/k/hellas-multimedia-4th-of-july-clip-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336" y="1406284"/>
            <a:ext cx="257492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628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u="sng">
                <a:latin typeface="Tahoma" charset="0"/>
                <a:cs typeface="+mj-cs"/>
              </a:rPr>
              <a:t>United States Department of Health and Human Services (USDHHS)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pPr marL="0" indent="0" eaLnBrk="1" hangingPunct="1">
              <a:buSzTx/>
              <a:buFontTx/>
              <a:buNone/>
              <a:defRPr/>
            </a:pPr>
            <a:endParaRPr lang="en-US" altLang="en-US" dirty="0" smtClean="0">
              <a:solidFill>
                <a:srgbClr val="FFFF00"/>
              </a:solidFill>
              <a:ea typeface="+mn-ea"/>
              <a:cs typeface="+mn-cs"/>
            </a:endParaRPr>
          </a:p>
          <a:p>
            <a:pPr marL="514350" indent="-514350" eaLnBrk="1" hangingPunct="1">
              <a:buSzTx/>
              <a:buFontTx/>
              <a:buAutoNum type="arabicPeriod" startAt="3"/>
              <a:defRPr/>
            </a:pPr>
            <a:r>
              <a:rPr lang="en-US" altLang="en-US" sz="3600" b="1" u="sng" dirty="0" smtClean="0">
                <a:ea typeface="+mn-ea"/>
                <a:cs typeface="+mn-cs"/>
              </a:rPr>
              <a:t>Food and Drug Administration (FDA)</a:t>
            </a:r>
            <a:r>
              <a:rPr lang="en-US" altLang="en-US" sz="3600" u="sng" dirty="0" smtClean="0">
                <a:ea typeface="+mn-ea"/>
                <a:cs typeface="+mn-cs"/>
              </a:rPr>
              <a:t>:  </a:t>
            </a:r>
            <a:r>
              <a:rPr lang="en-US" altLang="en-US" sz="3200" dirty="0" smtClean="0">
                <a:ea typeface="+mn-ea"/>
                <a:cs typeface="+mn-cs"/>
              </a:rPr>
              <a:t>regulates food and drug products sold to the public</a:t>
            </a:r>
          </a:p>
          <a:p>
            <a:pPr marL="514350" indent="-514350" eaLnBrk="1" hangingPunct="1">
              <a:buSzTx/>
              <a:buFontTx/>
              <a:buAutoNum type="arabicPeriod" startAt="3"/>
              <a:defRPr/>
            </a:pPr>
            <a:endParaRPr lang="en-US" altLang="en-US" u="sng" dirty="0">
              <a:ea typeface="+mn-ea"/>
              <a:cs typeface="+mn-cs"/>
            </a:endParaRPr>
          </a:p>
          <a:p>
            <a:pPr marL="0" indent="0" eaLnBrk="1" hangingPunct="1">
              <a:buSzTx/>
              <a:buFontTx/>
              <a:buNone/>
              <a:defRPr/>
            </a:pPr>
            <a:endParaRPr lang="en-US" altLang="en-US" u="sng" dirty="0" smtClean="0">
              <a:ea typeface="+mn-ea"/>
              <a:cs typeface="+mn-cs"/>
            </a:endParaRPr>
          </a:p>
        </p:txBody>
      </p:sp>
      <p:pic>
        <p:nvPicPr>
          <p:cNvPr id="45059" name="yui_3_5_1_1_1381109224598_724" descr="http://ts2.mm.bing.net/th?id=H.4947932330524945&amp;pid=15.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19764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yui_3_5_1_1_1381109332810_1310" descr="http://ts2.mm.bing.net/th?id=H.4905008468920529&amp;pid=15.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95675"/>
            <a:ext cx="2549525" cy="241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024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Tahoma" charset="0"/>
                <a:cs typeface="+mj-cs"/>
              </a:rPr>
              <a:t>United States Department of Health and Human Services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229600" cy="3802048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buFontTx/>
              <a:buNone/>
              <a:defRPr/>
            </a:pPr>
            <a:endParaRPr lang="en-US" sz="700" dirty="0">
              <a:latin typeface="Tahoma" charset="0"/>
              <a:cs typeface="+mn-cs"/>
            </a:endParaRPr>
          </a:p>
          <a:p>
            <a:pPr marL="609600" indent="-609600" eaLnBrk="1" hangingPunct="1">
              <a:buSzTx/>
              <a:buFontTx/>
              <a:buAutoNum type="arabicPeriod" startAt="4"/>
              <a:defRPr/>
            </a:pPr>
            <a:r>
              <a:rPr lang="en-US" sz="3800" b="1" u="sng" dirty="0">
                <a:latin typeface="Tahoma" charset="0"/>
                <a:cs typeface="+mn-cs"/>
              </a:rPr>
              <a:t>Agency for Health Care Policy and Research (AHCPR):</a:t>
            </a:r>
            <a:r>
              <a:rPr lang="en-US" sz="3800" b="1" dirty="0">
                <a:latin typeface="Tahoma" charset="0"/>
                <a:cs typeface="+mn-cs"/>
              </a:rPr>
              <a:t>  </a:t>
            </a:r>
            <a:r>
              <a:rPr lang="en-US" sz="3800" dirty="0">
                <a:latin typeface="Tahoma" charset="0"/>
                <a:cs typeface="+mn-cs"/>
              </a:rPr>
              <a:t>established in </a:t>
            </a:r>
            <a:r>
              <a:rPr lang="en-US" sz="3800" dirty="0" smtClean="0">
                <a:latin typeface="Tahoma" charset="0"/>
                <a:cs typeface="+mn-cs"/>
              </a:rPr>
              <a:t>1990 </a:t>
            </a:r>
            <a:r>
              <a:rPr lang="en-US" sz="3800" dirty="0">
                <a:latin typeface="Tahoma" charset="0"/>
                <a:cs typeface="+mn-cs"/>
              </a:rPr>
              <a:t>to research the quality of health care delivery and identify the standards of treatment that should by provided by health care facilities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57200" y="4038600"/>
            <a:ext cx="8229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158" y="5106419"/>
            <a:ext cx="3329229" cy="15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782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5. Occupational </a:t>
            </a:r>
            <a:r>
              <a:rPr lang="en-US" sz="32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Safety and Health Administration (OSHA): 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establishes and enforces standards that protect workers from job-related injuries and illnesses-KEEPS US SAFE ON THE JOB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Tahoma" charset="0"/>
                <a:cs typeface="+mj-cs"/>
              </a:rPr>
              <a:t>United States Department of Health and Human Services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00" y="4599778"/>
            <a:ext cx="71882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835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0033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u="sng" dirty="0" smtClean="0">
                <a:latin typeface="Tahoma" charset="0"/>
                <a:cs typeface="+mj-cs"/>
              </a:rPr>
              <a:t>County Health </a:t>
            </a:r>
            <a:r>
              <a:rPr lang="en-US" sz="3800" u="sng" dirty="0">
                <a:latin typeface="Tahoma" charset="0"/>
                <a:cs typeface="+mj-cs"/>
              </a:rPr>
              <a:t>Departments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08090"/>
            <a:ext cx="8534400" cy="539750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ea typeface="+mn-ea"/>
                <a:cs typeface="+mn-cs"/>
              </a:rPr>
              <a:t>Provide specific services needed by state or local community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 smtClean="0">
                <a:ea typeface="+mn-ea"/>
                <a:cs typeface="+mn-cs"/>
              </a:rPr>
              <a:t>                                </a:t>
            </a:r>
          </a:p>
          <a:p>
            <a:pPr eaLnBrk="1" hangingPunct="1">
              <a:defRPr/>
            </a:pPr>
            <a:endParaRPr lang="en-US" altLang="en-US" dirty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altLang="en-US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altLang="en-US" dirty="0" smtClean="0">
              <a:ea typeface="+mn-ea"/>
              <a:cs typeface="+mn-cs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n-US" u="sng" dirty="0" smtClean="0">
              <a:ea typeface="+mn-ea"/>
              <a:cs typeface="+mn-cs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n-US" dirty="0" smtClean="0"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228" y="2590800"/>
            <a:ext cx="621676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  <a:defRPr/>
            </a:pPr>
            <a:r>
              <a:rPr lang="en-US" altLang="en-US" sz="5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ahoma" pitchFamily="34" charset="0"/>
                <a:ea typeface="+mn-ea"/>
                <a:cs typeface="+mn-cs"/>
              </a:rPr>
              <a:t>Immunizations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769360"/>
            <a:ext cx="50209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  <a:defRPr/>
            </a:pPr>
            <a:r>
              <a:rPr lang="en-US" sz="5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ahoma" pitchFamily="34" charset="0"/>
                <a:ea typeface="+mn-ea"/>
                <a:cs typeface="+mn-cs"/>
              </a:rPr>
              <a:t>Inspections</a:t>
            </a:r>
          </a:p>
        </p:txBody>
      </p:sp>
      <p:pic>
        <p:nvPicPr>
          <p:cNvPr id="47109" name="yui_3_5_1_5_1381112887994_483" descr="http://www.buzzle.com/img/articleImages/533337-56121-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00" y="2340293"/>
            <a:ext cx="20320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yui_3_5_1_5_1381112959674_616" descr="http://www.home-building-inspectors-ny.com/images/building%20inspector%20cartoon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926" y="4216400"/>
            <a:ext cx="1616075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yui_3_5_1_1_1381112980506_596" descr="http://ts3.mm.bing.net/th?id=H.4665233318610578&amp;pid=15.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722813"/>
            <a:ext cx="2082800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901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>
                <a:latin typeface="Tahoma" charset="0"/>
                <a:cs typeface="+mj-cs"/>
              </a:rPr>
              <a:t>Health Departments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latin typeface="Tahoma" charset="0"/>
                <a:cs typeface="+mn-cs"/>
              </a:rPr>
              <a:t>Health education</a:t>
            </a:r>
          </a:p>
          <a:p>
            <a:pPr eaLnBrk="1" hangingPunct="1">
              <a:defRPr/>
            </a:pPr>
            <a:r>
              <a:rPr lang="en-US" sz="3200" b="1" dirty="0">
                <a:latin typeface="Tahoma" charset="0"/>
                <a:cs typeface="+mn-cs"/>
              </a:rPr>
              <a:t>Collection of statistics and health records-birth and death records, communicable diseases, STD’s</a:t>
            </a:r>
          </a:p>
          <a:p>
            <a:pPr eaLnBrk="1" hangingPunct="1">
              <a:defRPr/>
            </a:pPr>
            <a:endParaRPr lang="en-US" dirty="0">
              <a:latin typeface="Tahoma" charset="0"/>
              <a:cs typeface="+mn-cs"/>
            </a:endParaRPr>
          </a:p>
        </p:txBody>
      </p:sp>
      <p:pic>
        <p:nvPicPr>
          <p:cNvPr id="48131" name="yui_3_5_1_5_1381113062736_634" descr="http://4.bp.blogspot.com/_YsjymBiZs24/S9Vd-bX36oI/AAAAAAAAAUs/RWFWcTIhPwg/s1600/ist2_4506859-flying-stork-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70313"/>
            <a:ext cx="2590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yui_3_5_1_1_1381113103548_1100" descr="http://ts2.mm.bing.net/th?id=H.4744213465663713&amp;pid=15.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708525"/>
            <a:ext cx="1616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yui_3_5_1_5_1381113830080_486" descr="http://i.istockimg.com/file_thumbview_approve/11593446/2/stock-illustration-11593446-cartoon-lover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36388"/>
            <a:ext cx="25908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400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800" u="sng" dirty="0">
                <a:latin typeface="Tahoma" charset="0"/>
                <a:cs typeface="+mj-cs"/>
              </a:rPr>
              <a:t>Nonprofit / Volunteer Agencies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8392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ea typeface="+mn-ea"/>
                <a:cs typeface="+mn-cs"/>
              </a:rPr>
              <a:t>Supported by donations, membership fees, fundraisers, and federal or state grants</a:t>
            </a:r>
          </a:p>
          <a:p>
            <a:pPr eaLnBrk="1" hangingPunct="1">
              <a:defRPr/>
            </a:pPr>
            <a:r>
              <a:rPr lang="en-US" altLang="en-US" sz="3200" b="1" dirty="0" smtClean="0">
                <a:ea typeface="+mn-ea"/>
                <a:cs typeface="+mn-cs"/>
              </a:rPr>
              <a:t>Provide health services at national, state, and local levels</a:t>
            </a:r>
          </a:p>
          <a:p>
            <a:pPr eaLnBrk="1" hangingPunct="1">
              <a:defRPr/>
            </a:pPr>
            <a:r>
              <a:rPr lang="en-US" altLang="en-US" sz="3200" b="1" dirty="0" smtClean="0">
                <a:ea typeface="+mn-ea"/>
                <a:cs typeface="+mn-cs"/>
              </a:rPr>
              <a:t>Research diseases				</a:t>
            </a:r>
          </a:p>
          <a:p>
            <a:pPr eaLnBrk="1" hangingPunct="1">
              <a:defRPr/>
            </a:pPr>
            <a:r>
              <a:rPr lang="en-US" altLang="en-US" sz="3200" b="1" dirty="0" smtClean="0">
                <a:ea typeface="+mn-ea"/>
                <a:cs typeface="+mn-cs"/>
              </a:rPr>
              <a:t>Refers to doctors</a:t>
            </a:r>
          </a:p>
          <a:p>
            <a:pPr eaLnBrk="1" hangingPunct="1">
              <a:defRPr/>
            </a:pPr>
            <a:r>
              <a:rPr lang="en-US" altLang="en-US" sz="3200" b="1" dirty="0" smtClean="0">
                <a:ea typeface="+mn-ea"/>
                <a:cs typeface="+mn-cs"/>
              </a:rPr>
              <a:t>Provides disease information</a:t>
            </a:r>
          </a:p>
          <a:p>
            <a:pPr eaLnBrk="1" hangingPunct="1">
              <a:defRPr/>
            </a:pPr>
            <a:endParaRPr lang="en-US" altLang="en-US" dirty="0" smtClean="0">
              <a:ea typeface="+mn-ea"/>
              <a:cs typeface="+mn-cs"/>
            </a:endParaRPr>
          </a:p>
        </p:txBody>
      </p:sp>
      <p:pic>
        <p:nvPicPr>
          <p:cNvPr id="49155" name="yui_3_5_1_5_1381108050980_644" descr="http://dragonflykeep.com/wp-content/uploads/2013/07/63-Free-Retro-Clipart-Illustration-Of-Man-Carrying-Big-Bag-Of-Money-With-Dollar-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200" y="3712630"/>
            <a:ext cx="20066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67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34</TotalTime>
  <Words>519</Words>
  <Application>Microsoft Macintosh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Government, Non-profit agencies, &amp; Insurance Plans</vt:lpstr>
      <vt:lpstr>Government Agencies</vt:lpstr>
      <vt:lpstr>United States Department of Health and Human Services (USDHHS)</vt:lpstr>
      <vt:lpstr>United States Department of Health and Human Services (USDHHS)</vt:lpstr>
      <vt:lpstr>United States Department of Health and Human Services</vt:lpstr>
      <vt:lpstr>United States Department of Health and Human Services</vt:lpstr>
      <vt:lpstr>County Health Departments</vt:lpstr>
      <vt:lpstr>Health Departments</vt:lpstr>
      <vt:lpstr>Nonprofit / Volunteer Agencies</vt:lpstr>
      <vt:lpstr>Nonprofit / Volunteer Agencies</vt:lpstr>
      <vt:lpstr>Health Insurance Plans-helps us pay for healthcare</vt:lpstr>
      <vt:lpstr>Health Insurance Plans</vt:lpstr>
      <vt:lpstr>Health Insurance Plans</vt:lpstr>
      <vt:lpstr>Health Insurance Plans</vt:lpstr>
      <vt:lpstr>Summary</vt:lpstr>
    </vt:vector>
  </TitlesOfParts>
  <Company>rss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teesha bryant</dc:creator>
  <cp:lastModifiedBy>teesha bryant</cp:lastModifiedBy>
  <cp:revision>5</cp:revision>
  <dcterms:created xsi:type="dcterms:W3CDTF">2015-02-11T13:49:29Z</dcterms:created>
  <dcterms:modified xsi:type="dcterms:W3CDTF">2015-02-23T13:51:34Z</dcterms:modified>
</cp:coreProperties>
</file>