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32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35" r:id="rId29"/>
    <p:sldId id="283" r:id="rId30"/>
    <p:sldId id="284" r:id="rId31"/>
    <p:sldId id="285" r:id="rId32"/>
    <p:sldId id="286" r:id="rId33"/>
    <p:sldId id="287" r:id="rId34"/>
    <p:sldId id="288" r:id="rId35"/>
    <p:sldId id="289" r:id="rId36"/>
    <p:sldId id="329" r:id="rId37"/>
    <p:sldId id="290" r:id="rId38"/>
    <p:sldId id="291" r:id="rId39"/>
    <p:sldId id="292" r:id="rId40"/>
    <p:sldId id="293" r:id="rId41"/>
    <p:sldId id="331" r:id="rId42"/>
    <p:sldId id="294" r:id="rId43"/>
    <p:sldId id="330"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34" r:id="rId61"/>
    <p:sldId id="311" r:id="rId62"/>
    <p:sldId id="333" r:id="rId63"/>
    <p:sldId id="312" r:id="rId64"/>
    <p:sldId id="33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85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2096C-3103-0046-80D5-AB50A34C75BE}" type="datetimeFigureOut">
              <a:rPr lang="en-US" smtClean="0"/>
              <a:t>3/15/15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516322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096C-3103-0046-80D5-AB50A34C75BE}" type="datetimeFigureOut">
              <a:rPr lang="en-US" smtClean="0"/>
              <a:t>3/15/15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346745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096C-3103-0046-80D5-AB50A34C75BE}" type="datetimeFigureOut">
              <a:rPr lang="en-US" smtClean="0"/>
              <a:t>3/15/15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236202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096C-3103-0046-80D5-AB50A34C75BE}" type="datetimeFigureOut">
              <a:rPr lang="en-US" smtClean="0"/>
              <a:t>3/15/15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31681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2096C-3103-0046-80D5-AB50A34C75BE}" type="datetimeFigureOut">
              <a:rPr lang="en-US" smtClean="0"/>
              <a:t>3/15/15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108349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2096C-3103-0046-80D5-AB50A34C75BE}" type="datetimeFigureOut">
              <a:rPr lang="en-US" smtClean="0"/>
              <a:t>3/15/15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135076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2096C-3103-0046-80D5-AB50A34C75BE}" type="datetimeFigureOut">
              <a:rPr lang="en-US" smtClean="0"/>
              <a:t>3/15/15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13958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2096C-3103-0046-80D5-AB50A34C75BE}" type="datetimeFigureOut">
              <a:rPr lang="en-US" smtClean="0"/>
              <a:t>3/15/15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236007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2096C-3103-0046-80D5-AB50A34C75BE}" type="datetimeFigureOut">
              <a:rPr lang="en-US" smtClean="0"/>
              <a:t>3/15/15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376186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096C-3103-0046-80D5-AB50A34C75BE}" type="datetimeFigureOut">
              <a:rPr lang="en-US" smtClean="0"/>
              <a:t>3/15/15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2662567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096C-3103-0046-80D5-AB50A34C75BE}" type="datetimeFigureOut">
              <a:rPr lang="en-US" smtClean="0"/>
              <a:t>3/15/15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705EE-52F2-6444-8604-7931E5189F91}" type="slidenum">
              <a:rPr lang="en-US" smtClean="0"/>
              <a:t>‹#›</a:t>
            </a:fld>
            <a:endParaRPr lang="en-US"/>
          </a:p>
        </p:txBody>
      </p:sp>
    </p:spTree>
    <p:extLst>
      <p:ext uri="{BB962C8B-B14F-4D97-AF65-F5344CB8AC3E}">
        <p14:creationId xmlns:p14="http://schemas.microsoft.com/office/powerpoint/2010/main" val="26432154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2096C-3103-0046-80D5-AB50A34C75BE}" type="datetimeFigureOut">
              <a:rPr lang="en-US" smtClean="0"/>
              <a:t>3/15/15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705EE-52F2-6444-8604-7931E5189F91}" type="slidenum">
              <a:rPr lang="en-US" smtClean="0"/>
              <a:t>‹#›</a:t>
            </a:fld>
            <a:endParaRPr lang="en-US"/>
          </a:p>
        </p:txBody>
      </p:sp>
    </p:spTree>
    <p:extLst>
      <p:ext uri="{BB962C8B-B14F-4D97-AF65-F5344CB8AC3E}">
        <p14:creationId xmlns:p14="http://schemas.microsoft.com/office/powerpoint/2010/main" val="406821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3749"/>
            <a:ext cx="7772400" cy="2276702"/>
          </a:xfrm>
        </p:spPr>
        <p:txBody>
          <a:bodyPr>
            <a:normAutofit/>
          </a:bodyPr>
          <a:lstStyle/>
          <a:p>
            <a:r>
              <a:rPr lang="en-US" dirty="0" smtClean="0"/>
              <a:t>Unit D 4.01</a:t>
            </a:r>
            <a:br>
              <a:rPr lang="en-US" dirty="0" smtClean="0"/>
            </a:br>
            <a:r>
              <a:rPr lang="en-US" dirty="0" smtClean="0"/>
              <a:t>Personal </a:t>
            </a:r>
            <a:r>
              <a:rPr lang="en-US" dirty="0" smtClean="0"/>
              <a:t>Qualities of the Healthcare Worker</a:t>
            </a:r>
            <a:endParaRPr lang="en-US" dirty="0"/>
          </a:p>
        </p:txBody>
      </p:sp>
      <p:pic>
        <p:nvPicPr>
          <p:cNvPr id="4" name="Picture 3"/>
          <p:cNvPicPr>
            <a:picLocks noChangeAspect="1"/>
          </p:cNvPicPr>
          <p:nvPr/>
        </p:nvPicPr>
        <p:blipFill>
          <a:blip r:embed="rId2"/>
          <a:stretch>
            <a:fillRect/>
          </a:stretch>
        </p:blipFill>
        <p:spPr>
          <a:xfrm>
            <a:off x="685800" y="3860430"/>
            <a:ext cx="1895711" cy="2245663"/>
          </a:xfrm>
          <a:prstGeom prst="rect">
            <a:avLst/>
          </a:prstGeom>
        </p:spPr>
      </p:pic>
      <p:pic>
        <p:nvPicPr>
          <p:cNvPr id="5" name="Picture 4"/>
          <p:cNvPicPr>
            <a:picLocks noChangeAspect="1"/>
          </p:cNvPicPr>
          <p:nvPr/>
        </p:nvPicPr>
        <p:blipFill>
          <a:blip r:embed="rId3"/>
          <a:stretch>
            <a:fillRect/>
          </a:stretch>
        </p:blipFill>
        <p:spPr>
          <a:xfrm>
            <a:off x="2957437" y="3600450"/>
            <a:ext cx="2857500" cy="2844800"/>
          </a:xfrm>
          <a:prstGeom prst="rect">
            <a:avLst/>
          </a:prstGeom>
        </p:spPr>
      </p:pic>
      <p:pic>
        <p:nvPicPr>
          <p:cNvPr id="6" name="Picture 5"/>
          <p:cNvPicPr>
            <a:picLocks noChangeAspect="1"/>
          </p:cNvPicPr>
          <p:nvPr/>
        </p:nvPicPr>
        <p:blipFill>
          <a:blip r:embed="rId4"/>
          <a:stretch>
            <a:fillRect/>
          </a:stretch>
        </p:blipFill>
        <p:spPr>
          <a:xfrm>
            <a:off x="6143166" y="3860429"/>
            <a:ext cx="2705755" cy="2245663"/>
          </a:xfrm>
          <a:prstGeom prst="rect">
            <a:avLst/>
          </a:prstGeom>
        </p:spPr>
      </p:pic>
    </p:spTree>
    <p:extLst>
      <p:ext uri="{BB962C8B-B14F-4D97-AF65-F5344CB8AC3E}">
        <p14:creationId xmlns:p14="http://schemas.microsoft.com/office/powerpoint/2010/main" val="28243029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Appearance</a:t>
            </a:r>
            <a:endParaRPr lang="en-US" dirty="0"/>
          </a:p>
        </p:txBody>
      </p:sp>
      <p:sp>
        <p:nvSpPr>
          <p:cNvPr id="3" name="Content Placeholder 2"/>
          <p:cNvSpPr>
            <a:spLocks noGrp="1"/>
          </p:cNvSpPr>
          <p:nvPr>
            <p:ph idx="1"/>
          </p:nvPr>
        </p:nvSpPr>
        <p:spPr>
          <a:xfrm>
            <a:off x="457200" y="1600201"/>
            <a:ext cx="8229600" cy="2005815"/>
          </a:xfrm>
        </p:spPr>
        <p:txBody>
          <a:bodyPr>
            <a:normAutofit fontScale="85000" lnSpcReduction="20000"/>
          </a:bodyPr>
          <a:lstStyle/>
          <a:p>
            <a:pPr marL="514350" indent="-514350">
              <a:buAutoNum type="arabicPeriod" startAt="3"/>
            </a:pPr>
            <a:r>
              <a:rPr lang="en-US" u="sng" dirty="0" smtClean="0"/>
              <a:t>Shoes:  Fit well, good support, low heels.</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You stand all day on the job &amp; your feet hurt.  What can you do to improve this problem? Get well fitting shoes with low heels &amp; good support.</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457200" y="3976481"/>
            <a:ext cx="3810000" cy="2133600"/>
          </a:xfrm>
          <a:prstGeom prst="rect">
            <a:avLst/>
          </a:prstGeom>
        </p:spPr>
      </p:pic>
      <p:pic>
        <p:nvPicPr>
          <p:cNvPr id="5" name="Picture 4"/>
          <p:cNvPicPr>
            <a:picLocks noChangeAspect="1"/>
          </p:cNvPicPr>
          <p:nvPr/>
        </p:nvPicPr>
        <p:blipFill>
          <a:blip r:embed="rId3"/>
          <a:stretch>
            <a:fillRect/>
          </a:stretch>
        </p:blipFill>
        <p:spPr>
          <a:xfrm>
            <a:off x="4877758" y="3976481"/>
            <a:ext cx="3492500" cy="2324100"/>
          </a:xfrm>
          <a:prstGeom prst="rect">
            <a:avLst/>
          </a:prstGeom>
        </p:spPr>
      </p:pic>
    </p:spTree>
    <p:extLst>
      <p:ext uri="{BB962C8B-B14F-4D97-AF65-F5344CB8AC3E}">
        <p14:creationId xmlns:p14="http://schemas.microsoft.com/office/powerpoint/2010/main" val="37967717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615"/>
            <a:ext cx="8229600" cy="924012"/>
          </a:xfrm>
        </p:spPr>
        <p:txBody>
          <a:bodyPr/>
          <a:lstStyle/>
          <a:p>
            <a:r>
              <a:rPr lang="en-US" u="sng" dirty="0">
                <a:solidFill>
                  <a:srgbClr val="FF0000"/>
                </a:solidFill>
              </a:rPr>
              <a:t>*</a:t>
            </a:r>
            <a:r>
              <a:rPr lang="en-US" u="sng" dirty="0"/>
              <a:t>Appearance</a:t>
            </a:r>
            <a:endParaRPr lang="en-US" dirty="0"/>
          </a:p>
        </p:txBody>
      </p:sp>
      <p:sp>
        <p:nvSpPr>
          <p:cNvPr id="3" name="Content Placeholder 2"/>
          <p:cNvSpPr>
            <a:spLocks noGrp="1"/>
          </p:cNvSpPr>
          <p:nvPr>
            <p:ph idx="1"/>
          </p:nvPr>
        </p:nvSpPr>
        <p:spPr>
          <a:xfrm>
            <a:off x="457200" y="1381212"/>
            <a:ext cx="8229600" cy="2078812"/>
          </a:xfrm>
        </p:spPr>
        <p:txBody>
          <a:bodyPr>
            <a:normAutofit/>
          </a:bodyPr>
          <a:lstStyle/>
          <a:p>
            <a:pPr marL="514350" indent="-514350">
              <a:buAutoNum type="arabicPeriod" startAt="4"/>
            </a:pPr>
            <a:r>
              <a:rPr lang="en-US" u="sng" dirty="0" smtClean="0"/>
              <a:t>Personal Hygiene</a:t>
            </a:r>
            <a:r>
              <a:rPr lang="en-US" dirty="0" smtClean="0"/>
              <a:t>:  </a:t>
            </a:r>
          </a:p>
          <a:p>
            <a:pPr marL="0" indent="0">
              <a:buNone/>
            </a:pPr>
            <a:r>
              <a:rPr lang="en-US" dirty="0" smtClean="0"/>
              <a:t>Daily baths, use deodorant,</a:t>
            </a:r>
          </a:p>
          <a:p>
            <a:pPr marL="0" indent="0">
              <a:buNone/>
            </a:pPr>
            <a:r>
              <a:rPr lang="en-US" dirty="0" smtClean="0"/>
              <a:t> brush teeth, avoid strong odors.  </a:t>
            </a:r>
            <a:endParaRPr lang="en-US" dirty="0"/>
          </a:p>
        </p:txBody>
      </p:sp>
      <p:pic>
        <p:nvPicPr>
          <p:cNvPr id="4" name="Picture 3"/>
          <p:cNvPicPr>
            <a:picLocks noChangeAspect="1"/>
          </p:cNvPicPr>
          <p:nvPr/>
        </p:nvPicPr>
        <p:blipFill>
          <a:blip r:embed="rId2"/>
          <a:stretch>
            <a:fillRect/>
          </a:stretch>
        </p:blipFill>
        <p:spPr>
          <a:xfrm>
            <a:off x="5679996" y="1074627"/>
            <a:ext cx="3376262" cy="1577012"/>
          </a:xfrm>
          <a:prstGeom prst="rect">
            <a:avLst/>
          </a:prstGeom>
        </p:spPr>
      </p:pic>
      <p:pic>
        <p:nvPicPr>
          <p:cNvPr id="6" name="Picture 5"/>
          <p:cNvPicPr>
            <a:picLocks noChangeAspect="1"/>
          </p:cNvPicPr>
          <p:nvPr/>
        </p:nvPicPr>
        <p:blipFill>
          <a:blip r:embed="rId3"/>
          <a:stretch>
            <a:fillRect/>
          </a:stretch>
        </p:blipFill>
        <p:spPr>
          <a:xfrm>
            <a:off x="5537335" y="3503823"/>
            <a:ext cx="2857500" cy="2857500"/>
          </a:xfrm>
          <a:prstGeom prst="rect">
            <a:avLst/>
          </a:prstGeom>
        </p:spPr>
      </p:pic>
      <p:pic>
        <p:nvPicPr>
          <p:cNvPr id="7" name="Picture 6"/>
          <p:cNvPicPr>
            <a:picLocks noChangeAspect="1"/>
          </p:cNvPicPr>
          <p:nvPr/>
        </p:nvPicPr>
        <p:blipFill>
          <a:blip r:embed="rId4"/>
          <a:stretch>
            <a:fillRect/>
          </a:stretch>
        </p:blipFill>
        <p:spPr>
          <a:xfrm>
            <a:off x="937542" y="3679013"/>
            <a:ext cx="3646321" cy="2682310"/>
          </a:xfrm>
          <a:prstGeom prst="rect">
            <a:avLst/>
          </a:prstGeom>
        </p:spPr>
      </p:pic>
    </p:spTree>
    <p:extLst>
      <p:ext uri="{BB962C8B-B14F-4D97-AF65-F5344CB8AC3E}">
        <p14:creationId xmlns:p14="http://schemas.microsoft.com/office/powerpoint/2010/main" val="25589924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Appearance</a:t>
            </a:r>
            <a:endParaRPr lang="en-US" dirty="0"/>
          </a:p>
        </p:txBody>
      </p:sp>
      <p:sp>
        <p:nvSpPr>
          <p:cNvPr id="3" name="Content Placeholder 2"/>
          <p:cNvSpPr>
            <a:spLocks noGrp="1"/>
          </p:cNvSpPr>
          <p:nvPr>
            <p:ph idx="1"/>
          </p:nvPr>
        </p:nvSpPr>
        <p:spPr>
          <a:xfrm>
            <a:off x="457200" y="1600200"/>
            <a:ext cx="8229600" cy="2312400"/>
          </a:xfrm>
        </p:spPr>
        <p:txBody>
          <a:bodyPr>
            <a:normAutofit fontScale="92500" lnSpcReduction="20000"/>
          </a:bodyPr>
          <a:lstStyle/>
          <a:p>
            <a:pPr marL="514350" indent="-514350">
              <a:buAutoNum type="arabicPeriod" startAt="5"/>
            </a:pPr>
            <a:r>
              <a:rPr lang="en-US" u="sng" dirty="0" smtClean="0"/>
              <a:t>Nails:  Short, clean; if polish is permitted, avoid bright or dark colors.</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Red nail polish would be a professional </a:t>
            </a:r>
            <a:r>
              <a:rPr lang="en-US" u="sng" dirty="0" err="1" smtClean="0">
                <a:solidFill>
                  <a:srgbClr val="FF0000"/>
                </a:solidFill>
                <a:latin typeface="Noteworthy Bold"/>
                <a:cs typeface="Noteworthy Bold"/>
              </a:rPr>
              <a:t>apperance</a:t>
            </a:r>
            <a:r>
              <a:rPr lang="en-US" u="sng" dirty="0" smtClean="0">
                <a:solidFill>
                  <a:srgbClr val="FF0000"/>
                </a:solidFill>
                <a:latin typeface="Noteworthy Bold"/>
                <a:cs typeface="Noteworthy Bold"/>
              </a:rPr>
              <a:t> violation.</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3457388" y="3980863"/>
            <a:ext cx="2485921" cy="2661797"/>
          </a:xfrm>
          <a:prstGeom prst="rect">
            <a:avLst/>
          </a:prstGeom>
        </p:spPr>
      </p:pic>
    </p:spTree>
    <p:extLst>
      <p:ext uri="{BB962C8B-B14F-4D97-AF65-F5344CB8AC3E}">
        <p14:creationId xmlns:p14="http://schemas.microsoft.com/office/powerpoint/2010/main" val="34320314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Appearance</a:t>
            </a:r>
            <a:endParaRPr lang="en-US" dirty="0"/>
          </a:p>
        </p:txBody>
      </p:sp>
      <p:sp>
        <p:nvSpPr>
          <p:cNvPr id="3" name="Content Placeholder 2"/>
          <p:cNvSpPr>
            <a:spLocks noGrp="1"/>
          </p:cNvSpPr>
          <p:nvPr>
            <p:ph idx="1"/>
          </p:nvPr>
        </p:nvSpPr>
        <p:spPr>
          <a:xfrm>
            <a:off x="457200" y="1372330"/>
            <a:ext cx="8229600" cy="2769104"/>
          </a:xfrm>
        </p:spPr>
        <p:txBody>
          <a:bodyPr>
            <a:normAutofit fontScale="92500" lnSpcReduction="10000"/>
          </a:bodyPr>
          <a:lstStyle/>
          <a:p>
            <a:pPr marL="514350" indent="-514350" algn="ctr">
              <a:buAutoNum type="arabicPeriod" startAt="6"/>
            </a:pPr>
            <a:r>
              <a:rPr lang="en-US" u="sng" dirty="0" smtClean="0"/>
              <a:t>Hair:  Clean, neat, pinned back and off of the collar.</a:t>
            </a:r>
          </a:p>
          <a:p>
            <a:pPr marL="0" indent="0" algn="ctr">
              <a:buNone/>
            </a:pPr>
            <a:endParaRPr lang="en-US" u="sng" dirty="0" smtClean="0"/>
          </a:p>
          <a:p>
            <a:pPr marL="0" indent="0" algn="ctr">
              <a:buNone/>
            </a:pPr>
            <a:r>
              <a:rPr lang="en-US" u="sng" dirty="0" smtClean="0">
                <a:solidFill>
                  <a:srgbClr val="FF0000"/>
                </a:solidFill>
                <a:latin typeface="Noteworthy Bold"/>
                <a:cs typeface="Noteworthy Bold"/>
              </a:rPr>
              <a:t>*Example: You have long hair &amp; you are job shadowing= You should pull your hair back to avoid patient contact.</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3453812" y="4141434"/>
            <a:ext cx="2502288" cy="2268257"/>
          </a:xfrm>
          <a:prstGeom prst="rect">
            <a:avLst/>
          </a:prstGeom>
        </p:spPr>
      </p:pic>
    </p:spTree>
    <p:extLst>
      <p:ext uri="{BB962C8B-B14F-4D97-AF65-F5344CB8AC3E}">
        <p14:creationId xmlns:p14="http://schemas.microsoft.com/office/powerpoint/2010/main" val="27258068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Jewelry &amp; Make-up</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7</a:t>
            </a:r>
            <a:r>
              <a:rPr lang="en-US" u="sng" dirty="0" smtClean="0"/>
              <a:t>. Jewelry &amp; Make-up- </a:t>
            </a:r>
            <a:r>
              <a:rPr lang="en-US" dirty="0"/>
              <a:t>Make-up should be natural looking &amp; not loud &amp; </a:t>
            </a:r>
            <a:r>
              <a:rPr lang="en-US" dirty="0" smtClean="0"/>
              <a:t>excessive; </a:t>
            </a:r>
            <a:r>
              <a:rPr lang="en-US" dirty="0"/>
              <a:t>Avoid excess jewelry.</a:t>
            </a:r>
          </a:p>
          <a:p>
            <a:pPr marL="0" indent="0">
              <a:buNone/>
            </a:pPr>
            <a:endParaRPr lang="en-US" dirty="0" smtClean="0"/>
          </a:p>
          <a:p>
            <a:pPr marL="0" indent="0" algn="ctr">
              <a:buNone/>
            </a:pPr>
            <a:r>
              <a:rPr lang="en-US" u="sng" dirty="0" smtClean="0">
                <a:solidFill>
                  <a:srgbClr val="FF0000"/>
                </a:solidFill>
                <a:latin typeface="Noteworthy Bold"/>
                <a:cs typeface="Noteworthy Bold"/>
              </a:rPr>
              <a:t>*Example: You wear a new ring to work, </a:t>
            </a:r>
          </a:p>
          <a:p>
            <a:pPr marL="0" indent="0" algn="ctr">
              <a:buNone/>
            </a:pPr>
            <a:r>
              <a:rPr lang="en-US" u="sng" dirty="0" smtClean="0">
                <a:solidFill>
                  <a:srgbClr val="FF0000"/>
                </a:solidFill>
                <a:latin typeface="Noteworthy Bold"/>
                <a:cs typeface="Noteworthy Bold"/>
              </a:rPr>
              <a:t>pin the ring inside your pocket with a safety pin to avoid injury to patient &amp; transmission of germs.</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836723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15"/>
            <a:ext cx="8229600" cy="1542898"/>
          </a:xfrm>
        </p:spPr>
        <p:txBody>
          <a:bodyPr>
            <a:normAutofit fontScale="90000"/>
          </a:bodyPr>
          <a:lstStyle/>
          <a:p>
            <a:r>
              <a:rPr lang="en-US" u="sng" dirty="0" smtClean="0">
                <a:solidFill>
                  <a:srgbClr val="FF0000"/>
                </a:solidFill>
              </a:rPr>
              <a:t>*</a:t>
            </a:r>
            <a:r>
              <a:rPr lang="en-US" u="sng" dirty="0" smtClean="0"/>
              <a:t>Personal Characteristics</a:t>
            </a:r>
            <a:br>
              <a:rPr lang="en-US" u="sng" dirty="0" smtClean="0"/>
            </a:br>
            <a:r>
              <a:rPr lang="en-US" sz="3100" dirty="0" smtClean="0"/>
              <a:t>(must be practiced and learned and we must constantly strive to improve.)</a:t>
            </a:r>
            <a:endParaRPr lang="en-US" sz="3100" dirty="0"/>
          </a:p>
        </p:txBody>
      </p:sp>
      <p:sp>
        <p:nvSpPr>
          <p:cNvPr id="3" name="Content Placeholder 2"/>
          <p:cNvSpPr>
            <a:spLocks noGrp="1"/>
          </p:cNvSpPr>
          <p:nvPr>
            <p:ph idx="1"/>
          </p:nvPr>
        </p:nvSpPr>
        <p:spPr>
          <a:xfrm>
            <a:off x="457200" y="1883304"/>
            <a:ext cx="8229600" cy="2248004"/>
          </a:xfrm>
        </p:spPr>
        <p:txBody>
          <a:bodyPr>
            <a:normAutofit fontScale="92500" lnSpcReduction="10000"/>
          </a:bodyPr>
          <a:lstStyle/>
          <a:p>
            <a:pPr marL="514350" indent="-514350">
              <a:buAutoNum type="arabicPeriod"/>
            </a:pPr>
            <a:r>
              <a:rPr lang="en-US" dirty="0" smtClean="0"/>
              <a:t>Empathy:  Understanding others feelings. </a:t>
            </a:r>
          </a:p>
          <a:p>
            <a:pPr marL="0" indent="0" algn="ctr">
              <a:buNone/>
            </a:pPr>
            <a:r>
              <a:rPr lang="en-US" u="sng" dirty="0" smtClean="0">
                <a:solidFill>
                  <a:srgbClr val="FF0000"/>
                </a:solidFill>
                <a:latin typeface="Noteworthy Bold"/>
                <a:cs typeface="Noteworthy Bold"/>
              </a:rPr>
              <a:t>*Example: A dental patient tells the assistant, “I hate coming to the dentist.”  An empathetic response would be = “Many people find dental work uncomfortable.”</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1941572" y="4131308"/>
            <a:ext cx="4934220" cy="2524056"/>
          </a:xfrm>
          <a:prstGeom prst="rect">
            <a:avLst/>
          </a:prstGeom>
        </p:spPr>
      </p:pic>
    </p:spTree>
    <p:extLst>
      <p:ext uri="{BB962C8B-B14F-4D97-AF65-F5344CB8AC3E}">
        <p14:creationId xmlns:p14="http://schemas.microsoft.com/office/powerpoint/2010/main" val="7034401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372330"/>
            <a:ext cx="8229600" cy="2452675"/>
          </a:xfrm>
        </p:spPr>
        <p:txBody>
          <a:bodyPr/>
          <a:lstStyle/>
          <a:p>
            <a:pPr marL="0" indent="0">
              <a:buNone/>
            </a:pPr>
            <a:r>
              <a:rPr lang="en-US" dirty="0" smtClean="0"/>
              <a:t>2.  </a:t>
            </a:r>
            <a:r>
              <a:rPr lang="en-US" u="sng" dirty="0" smtClean="0"/>
              <a:t>Honesty</a:t>
            </a:r>
            <a:r>
              <a:rPr lang="en-US" dirty="0" smtClean="0"/>
              <a:t>:  Willing to admit mistakes in order to correct them.</a:t>
            </a:r>
            <a:endParaRPr lang="en-US" dirty="0"/>
          </a:p>
        </p:txBody>
      </p:sp>
      <p:pic>
        <p:nvPicPr>
          <p:cNvPr id="5" name="Picture 4"/>
          <p:cNvPicPr>
            <a:picLocks noChangeAspect="1"/>
          </p:cNvPicPr>
          <p:nvPr/>
        </p:nvPicPr>
        <p:blipFill>
          <a:blip r:embed="rId2"/>
          <a:stretch>
            <a:fillRect/>
          </a:stretch>
        </p:blipFill>
        <p:spPr>
          <a:xfrm>
            <a:off x="4002768" y="2790282"/>
            <a:ext cx="4376646" cy="2711812"/>
          </a:xfrm>
          <a:prstGeom prst="rect">
            <a:avLst/>
          </a:prstGeom>
        </p:spPr>
      </p:pic>
      <p:pic>
        <p:nvPicPr>
          <p:cNvPr id="6" name="Picture 5"/>
          <p:cNvPicPr>
            <a:picLocks noChangeAspect="1"/>
          </p:cNvPicPr>
          <p:nvPr/>
        </p:nvPicPr>
        <p:blipFill>
          <a:blip r:embed="rId3"/>
          <a:stretch>
            <a:fillRect/>
          </a:stretch>
        </p:blipFill>
        <p:spPr>
          <a:xfrm>
            <a:off x="730081" y="3581420"/>
            <a:ext cx="2895600" cy="2806700"/>
          </a:xfrm>
          <a:prstGeom prst="rect">
            <a:avLst/>
          </a:prstGeom>
        </p:spPr>
      </p:pic>
    </p:spTree>
    <p:extLst>
      <p:ext uri="{BB962C8B-B14F-4D97-AF65-F5344CB8AC3E}">
        <p14:creationId xmlns:p14="http://schemas.microsoft.com/office/powerpoint/2010/main" val="59222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355012" y="1181958"/>
            <a:ext cx="8229600" cy="2964231"/>
          </a:xfrm>
        </p:spPr>
        <p:txBody>
          <a:bodyPr>
            <a:normAutofit/>
          </a:bodyPr>
          <a:lstStyle/>
          <a:p>
            <a:pPr marL="514350" indent="-514350">
              <a:buAutoNum type="arabicPeriod" startAt="3"/>
            </a:pPr>
            <a:r>
              <a:rPr lang="en-US" u="sng" dirty="0" smtClean="0"/>
              <a:t>Dependability:  Prompt, on time, good attendance, plans absences ahead of time.</a:t>
            </a:r>
            <a:r>
              <a:rPr lang="en-US" dirty="0" smtClean="0"/>
              <a:t>  </a:t>
            </a:r>
            <a:endParaRPr lang="en-US" u="sng" dirty="0" smtClean="0">
              <a:solidFill>
                <a:srgbClr val="FF0000"/>
              </a:solidFill>
              <a:latin typeface="Noteworthy Bold"/>
              <a:cs typeface="Noteworthy Bold"/>
            </a:endParaRPr>
          </a:p>
          <a:p>
            <a:pPr marL="0" indent="0" algn="ctr">
              <a:buNone/>
            </a:pPr>
            <a:endParaRPr lang="en-US" sz="2800" u="sng" dirty="0" smtClean="0">
              <a:solidFill>
                <a:srgbClr val="FF0000"/>
              </a:solidFill>
              <a:latin typeface="Noteworthy Bold"/>
              <a:cs typeface="Noteworthy Bold"/>
            </a:endParaRPr>
          </a:p>
          <a:p>
            <a:pPr marL="0" indent="0" algn="ctr">
              <a:buNone/>
            </a:pPr>
            <a:r>
              <a:rPr lang="en-US" sz="2800" u="sng" dirty="0" smtClean="0">
                <a:solidFill>
                  <a:srgbClr val="FF0000"/>
                </a:solidFill>
                <a:latin typeface="Noteworthy Bold"/>
                <a:cs typeface="Noteworthy Bold"/>
              </a:rPr>
              <a:t>*</a:t>
            </a:r>
            <a:r>
              <a:rPr lang="en-US" sz="2800" u="sng" dirty="0">
                <a:solidFill>
                  <a:srgbClr val="FF0000"/>
                </a:solidFill>
                <a:latin typeface="Noteworthy Bold"/>
                <a:cs typeface="Noteworthy Bold"/>
              </a:rPr>
              <a:t>A</a:t>
            </a:r>
            <a:r>
              <a:rPr lang="en-US" sz="2800" u="sng" dirty="0" smtClean="0">
                <a:solidFill>
                  <a:srgbClr val="FF0000"/>
                </a:solidFill>
                <a:latin typeface="Noteworthy Bold"/>
                <a:cs typeface="Noteworthy Bold"/>
              </a:rPr>
              <a:t>n Example of Dependability for a Job Interview response:  “I am never absent from school and I always turn my assignments in on time.” </a:t>
            </a:r>
            <a:endParaRPr lang="en-US" sz="2800" u="sng" dirty="0">
              <a:solidFill>
                <a:srgbClr val="FF0000"/>
              </a:solidFill>
              <a:latin typeface="Noteworthy Bold"/>
              <a:cs typeface="Noteworthy Bold"/>
            </a:endParaRPr>
          </a:p>
        </p:txBody>
      </p:sp>
      <p:pic>
        <p:nvPicPr>
          <p:cNvPr id="5" name="Picture 4"/>
          <p:cNvPicPr>
            <a:picLocks noChangeAspect="1"/>
          </p:cNvPicPr>
          <p:nvPr/>
        </p:nvPicPr>
        <p:blipFill>
          <a:blip r:embed="rId2"/>
          <a:stretch>
            <a:fillRect/>
          </a:stretch>
        </p:blipFill>
        <p:spPr>
          <a:xfrm>
            <a:off x="457200" y="4146189"/>
            <a:ext cx="4330700" cy="1879600"/>
          </a:xfrm>
          <a:prstGeom prst="rect">
            <a:avLst/>
          </a:prstGeom>
        </p:spPr>
      </p:pic>
      <p:pic>
        <p:nvPicPr>
          <p:cNvPr id="4" name="Picture 3" descr="DSC_05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8140" y="4146189"/>
            <a:ext cx="3736472" cy="2429415"/>
          </a:xfrm>
          <a:prstGeom prst="rect">
            <a:avLst/>
          </a:prstGeom>
        </p:spPr>
      </p:pic>
    </p:spTree>
    <p:extLst>
      <p:ext uri="{BB962C8B-B14F-4D97-AF65-F5344CB8AC3E}">
        <p14:creationId xmlns:p14="http://schemas.microsoft.com/office/powerpoint/2010/main" val="29322104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313933"/>
            <a:ext cx="8229600" cy="1970900"/>
          </a:xfrm>
        </p:spPr>
        <p:txBody>
          <a:bodyPr/>
          <a:lstStyle/>
          <a:p>
            <a:pPr marL="0" indent="0">
              <a:buNone/>
            </a:pPr>
            <a:r>
              <a:rPr lang="en-US" dirty="0" smtClean="0"/>
              <a:t>4.  </a:t>
            </a:r>
            <a:r>
              <a:rPr lang="en-US" u="sng" dirty="0" smtClean="0"/>
              <a:t>Willingness to Learn</a:t>
            </a:r>
            <a:r>
              <a:rPr lang="en-US" dirty="0" smtClean="0"/>
              <a:t>:  Able to adapt to changes; prepared for lifelong learning.  </a:t>
            </a:r>
            <a:endParaRPr lang="en-US" dirty="0"/>
          </a:p>
        </p:txBody>
      </p:sp>
      <p:pic>
        <p:nvPicPr>
          <p:cNvPr id="4" name="Picture 3"/>
          <p:cNvPicPr>
            <a:picLocks noChangeAspect="1"/>
          </p:cNvPicPr>
          <p:nvPr/>
        </p:nvPicPr>
        <p:blipFill>
          <a:blip r:embed="rId2"/>
          <a:stretch>
            <a:fillRect/>
          </a:stretch>
        </p:blipFill>
        <p:spPr>
          <a:xfrm>
            <a:off x="2153423" y="3443139"/>
            <a:ext cx="4167634" cy="2615551"/>
          </a:xfrm>
          <a:prstGeom prst="rect">
            <a:avLst/>
          </a:prstGeom>
        </p:spPr>
      </p:pic>
    </p:spTree>
    <p:extLst>
      <p:ext uri="{BB962C8B-B14F-4D97-AF65-F5344CB8AC3E}">
        <p14:creationId xmlns:p14="http://schemas.microsoft.com/office/powerpoint/2010/main" val="37710659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474525"/>
            <a:ext cx="8229600" cy="2189888"/>
          </a:xfrm>
        </p:spPr>
        <p:txBody>
          <a:bodyPr>
            <a:normAutofit/>
          </a:bodyPr>
          <a:lstStyle/>
          <a:p>
            <a:pPr marL="0" indent="0">
              <a:buNone/>
            </a:pPr>
            <a:r>
              <a:rPr lang="en-US" dirty="0" smtClean="0"/>
              <a:t>5.  </a:t>
            </a:r>
            <a:r>
              <a:rPr lang="en-US" u="sng" dirty="0" smtClean="0"/>
              <a:t>Patience</a:t>
            </a:r>
            <a:r>
              <a:rPr lang="en-US" dirty="0" smtClean="0"/>
              <a:t>:  Tolerance and understanding is a must! Must be able to deal with frustration and temper.</a:t>
            </a:r>
            <a:endParaRPr lang="en-US" dirty="0"/>
          </a:p>
        </p:txBody>
      </p:sp>
      <p:pic>
        <p:nvPicPr>
          <p:cNvPr id="4" name="Picture 3"/>
          <p:cNvPicPr>
            <a:picLocks noChangeAspect="1"/>
          </p:cNvPicPr>
          <p:nvPr/>
        </p:nvPicPr>
        <p:blipFill>
          <a:blip r:embed="rId2"/>
          <a:stretch>
            <a:fillRect/>
          </a:stretch>
        </p:blipFill>
        <p:spPr>
          <a:xfrm>
            <a:off x="2613093" y="3241035"/>
            <a:ext cx="5693331" cy="3235964"/>
          </a:xfrm>
          <a:prstGeom prst="rect">
            <a:avLst/>
          </a:prstGeom>
        </p:spPr>
      </p:pic>
    </p:spTree>
    <p:extLst>
      <p:ext uri="{BB962C8B-B14F-4D97-AF65-F5344CB8AC3E}">
        <p14:creationId xmlns:p14="http://schemas.microsoft.com/office/powerpoint/2010/main" val="2960622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41983"/>
            <a:ext cx="8229600" cy="4525963"/>
          </a:xfrm>
          <a:ln>
            <a:solidFill>
              <a:srgbClr val="FFFF00"/>
            </a:solidFill>
          </a:ln>
        </p:spPr>
        <p:txBody>
          <a:bodyPr>
            <a:normAutofit/>
          </a:bodyPr>
          <a:lstStyle/>
          <a:p>
            <a:pPr marL="0" indent="0">
              <a:buNone/>
            </a:pPr>
            <a:r>
              <a:rPr lang="en-US" dirty="0" smtClean="0"/>
              <a:t>     With over 200 different health careers, in a variety of healthcare facilities, certain professional standards should be followed.</a:t>
            </a:r>
          </a:p>
          <a:p>
            <a:pPr marL="0" indent="0" algn="ctr">
              <a:buNone/>
            </a:pPr>
            <a:r>
              <a:rPr lang="en-US" dirty="0" smtClean="0"/>
              <a:t>     When we meet someone for the first time, we develop an opinion of them within the first 20 seconds to 4 minutes. Therefore, we must: </a:t>
            </a:r>
            <a:r>
              <a:rPr lang="en-US" dirty="0" smtClean="0">
                <a:solidFill>
                  <a:srgbClr val="FF0000"/>
                </a:solidFill>
                <a:latin typeface="Noteworthy Bold"/>
                <a:cs typeface="Noteworthy Bold"/>
              </a:rPr>
              <a:t>*Create a positive first impression by being well-groomed and having a natural appearance.</a:t>
            </a:r>
            <a:endParaRPr lang="en-US"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2847556" y="185885"/>
            <a:ext cx="3187700" cy="1856098"/>
          </a:xfrm>
          <a:prstGeom prst="rect">
            <a:avLst/>
          </a:prstGeom>
        </p:spPr>
      </p:pic>
    </p:spTree>
    <p:extLst>
      <p:ext uri="{BB962C8B-B14F-4D97-AF65-F5344CB8AC3E}">
        <p14:creationId xmlns:p14="http://schemas.microsoft.com/office/powerpoint/2010/main" val="18514438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416128"/>
            <a:ext cx="8229600" cy="2344762"/>
          </a:xfrm>
        </p:spPr>
        <p:txBody>
          <a:bodyPr/>
          <a:lstStyle/>
          <a:p>
            <a:pPr marL="0" indent="0">
              <a:buNone/>
            </a:pPr>
            <a:r>
              <a:rPr lang="en-US" dirty="0" smtClean="0"/>
              <a:t>6.  </a:t>
            </a:r>
            <a:r>
              <a:rPr lang="en-US" u="sng" dirty="0" smtClean="0"/>
              <a:t>Accept Criticism:  Have a positive attitude and learn from mistakes; listen to suggestions from co-workers.</a:t>
            </a:r>
            <a:endParaRPr lang="en-US" u="sng" dirty="0"/>
          </a:p>
        </p:txBody>
      </p:sp>
      <p:pic>
        <p:nvPicPr>
          <p:cNvPr id="4" name="Picture 3"/>
          <p:cNvPicPr>
            <a:picLocks noChangeAspect="1"/>
          </p:cNvPicPr>
          <p:nvPr/>
        </p:nvPicPr>
        <p:blipFill>
          <a:blip r:embed="rId2"/>
          <a:stretch>
            <a:fillRect/>
          </a:stretch>
        </p:blipFill>
        <p:spPr>
          <a:xfrm>
            <a:off x="4060254" y="3232859"/>
            <a:ext cx="3505200" cy="2324100"/>
          </a:xfrm>
          <a:prstGeom prst="rect">
            <a:avLst/>
          </a:prstGeom>
        </p:spPr>
      </p:pic>
      <p:pic>
        <p:nvPicPr>
          <p:cNvPr id="5" name="Picture 4"/>
          <p:cNvPicPr>
            <a:picLocks noChangeAspect="1"/>
          </p:cNvPicPr>
          <p:nvPr/>
        </p:nvPicPr>
        <p:blipFill>
          <a:blip r:embed="rId3"/>
          <a:stretch>
            <a:fillRect/>
          </a:stretch>
        </p:blipFill>
        <p:spPr>
          <a:xfrm>
            <a:off x="1353154" y="3868801"/>
            <a:ext cx="2588383" cy="2509341"/>
          </a:xfrm>
          <a:prstGeom prst="rect">
            <a:avLst/>
          </a:prstGeom>
        </p:spPr>
      </p:pic>
    </p:spTree>
    <p:extLst>
      <p:ext uri="{BB962C8B-B14F-4D97-AF65-F5344CB8AC3E}">
        <p14:creationId xmlns:p14="http://schemas.microsoft.com/office/powerpoint/2010/main" val="6547498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325816" y="1343131"/>
            <a:ext cx="8229600" cy="1693514"/>
          </a:xfrm>
        </p:spPr>
        <p:txBody>
          <a:bodyPr/>
          <a:lstStyle/>
          <a:p>
            <a:pPr marL="0" indent="0">
              <a:buNone/>
            </a:pPr>
            <a:r>
              <a:rPr lang="en-US" dirty="0" smtClean="0"/>
              <a:t>7.  </a:t>
            </a:r>
            <a:r>
              <a:rPr lang="en-US" u="sng" dirty="0" smtClean="0"/>
              <a:t>Enthusiasm</a:t>
            </a:r>
            <a:r>
              <a:rPr lang="en-US" dirty="0" smtClean="0"/>
              <a:t>:  Display a positive attitude; enjoy your work.</a:t>
            </a:r>
            <a:endParaRPr lang="en-US" dirty="0"/>
          </a:p>
        </p:txBody>
      </p:sp>
      <p:pic>
        <p:nvPicPr>
          <p:cNvPr id="4" name="Picture 3"/>
          <p:cNvPicPr>
            <a:picLocks noChangeAspect="1"/>
          </p:cNvPicPr>
          <p:nvPr/>
        </p:nvPicPr>
        <p:blipFill>
          <a:blip r:embed="rId2"/>
          <a:stretch>
            <a:fillRect/>
          </a:stretch>
        </p:blipFill>
        <p:spPr>
          <a:xfrm>
            <a:off x="4790436" y="2625351"/>
            <a:ext cx="2324100" cy="3492500"/>
          </a:xfrm>
          <a:prstGeom prst="rect">
            <a:avLst/>
          </a:prstGeom>
        </p:spPr>
      </p:pic>
    </p:spTree>
    <p:extLst>
      <p:ext uri="{BB962C8B-B14F-4D97-AF65-F5344CB8AC3E}">
        <p14:creationId xmlns:p14="http://schemas.microsoft.com/office/powerpoint/2010/main" val="38414413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pic>
        <p:nvPicPr>
          <p:cNvPr id="4" name="Picture 3"/>
          <p:cNvPicPr>
            <a:picLocks noChangeAspect="1"/>
          </p:cNvPicPr>
          <p:nvPr/>
        </p:nvPicPr>
        <p:blipFill>
          <a:blip r:embed="rId2"/>
          <a:stretch>
            <a:fillRect/>
          </a:stretch>
        </p:blipFill>
        <p:spPr>
          <a:xfrm>
            <a:off x="5866291" y="3829146"/>
            <a:ext cx="2820509" cy="2687779"/>
          </a:xfrm>
          <a:prstGeom prst="rect">
            <a:avLst/>
          </a:prstGeom>
        </p:spPr>
      </p:pic>
      <p:pic>
        <p:nvPicPr>
          <p:cNvPr id="5" name="Picture 4"/>
          <p:cNvPicPr>
            <a:picLocks noChangeAspect="1"/>
          </p:cNvPicPr>
          <p:nvPr/>
        </p:nvPicPr>
        <p:blipFill>
          <a:blip r:embed="rId3"/>
          <a:stretch>
            <a:fillRect/>
          </a:stretch>
        </p:blipFill>
        <p:spPr>
          <a:xfrm>
            <a:off x="457200" y="4125888"/>
            <a:ext cx="3162318" cy="2391037"/>
          </a:xfrm>
          <a:prstGeom prst="rect">
            <a:avLst/>
          </a:prstGeom>
        </p:spPr>
      </p:pic>
      <p:sp>
        <p:nvSpPr>
          <p:cNvPr id="3" name="Content Placeholder 2"/>
          <p:cNvSpPr>
            <a:spLocks noGrp="1"/>
          </p:cNvSpPr>
          <p:nvPr>
            <p:ph idx="1"/>
          </p:nvPr>
        </p:nvSpPr>
        <p:spPr>
          <a:xfrm>
            <a:off x="457200" y="1386930"/>
            <a:ext cx="8229600" cy="2931070"/>
          </a:xfrm>
        </p:spPr>
        <p:txBody>
          <a:bodyPr>
            <a:normAutofit fontScale="92500" lnSpcReduction="10000"/>
          </a:bodyPr>
          <a:lstStyle/>
          <a:p>
            <a:pPr marL="514350" indent="-514350">
              <a:buAutoNum type="arabicPeriod" startAt="8"/>
            </a:pPr>
            <a:r>
              <a:rPr lang="en-US" u="sng" dirty="0" smtClean="0"/>
              <a:t>Self-Motivation</a:t>
            </a:r>
            <a:r>
              <a:rPr lang="en-US" dirty="0" smtClean="0"/>
              <a:t>:  Set goals; </a:t>
            </a:r>
            <a:r>
              <a:rPr lang="en-US" u="sng" dirty="0" smtClean="0"/>
              <a:t>determine what needs to be done and do it.</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A Self-motivated health care worker would = Figure out what needs to be done &amp; go ahead &amp; do it.</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27560757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366612"/>
            <a:ext cx="8229600" cy="3056962"/>
          </a:xfrm>
        </p:spPr>
        <p:txBody>
          <a:bodyPr>
            <a:normAutofit fontScale="92500"/>
          </a:bodyPr>
          <a:lstStyle/>
          <a:p>
            <a:pPr marL="514350" indent="-514350">
              <a:buAutoNum type="arabicPeriod" startAt="9"/>
            </a:pPr>
            <a:r>
              <a:rPr lang="en-US" u="sng" dirty="0" smtClean="0"/>
              <a:t>Tact</a:t>
            </a:r>
            <a:r>
              <a:rPr lang="en-US" dirty="0" smtClean="0"/>
              <a:t>:  Consider others feelings, say kind things. </a:t>
            </a:r>
          </a:p>
          <a:p>
            <a:pPr marL="0" indent="0" algn="ctr">
              <a:buNone/>
            </a:pPr>
            <a:r>
              <a:rPr lang="en-US" u="sng" dirty="0" smtClean="0">
                <a:solidFill>
                  <a:srgbClr val="FF0000"/>
                </a:solidFill>
                <a:latin typeface="Noteworthy Bold"/>
                <a:cs typeface="Noteworthy Bold"/>
              </a:rPr>
              <a:t>*Example: An elderly patient is loud, demanding, impatient &amp; critical &amp; a family member asks if their mom is causing trouble, say, “Your mom speaks her mind &amp; knows what she wants.” is TACT.</a:t>
            </a:r>
            <a:endParaRPr lang="en-US" u="sng" dirty="0">
              <a:solidFill>
                <a:srgbClr val="FF0000"/>
              </a:solidFill>
              <a:latin typeface="Noteworthy Bold"/>
              <a:cs typeface="Noteworthy Bold"/>
            </a:endParaRPr>
          </a:p>
        </p:txBody>
      </p:sp>
      <p:pic>
        <p:nvPicPr>
          <p:cNvPr id="5" name="Picture 4"/>
          <p:cNvPicPr>
            <a:picLocks noChangeAspect="1"/>
          </p:cNvPicPr>
          <p:nvPr/>
        </p:nvPicPr>
        <p:blipFill>
          <a:blip r:embed="rId2"/>
          <a:stretch>
            <a:fillRect/>
          </a:stretch>
        </p:blipFill>
        <p:spPr>
          <a:xfrm>
            <a:off x="2212281" y="4197016"/>
            <a:ext cx="5329447" cy="2461831"/>
          </a:xfrm>
          <a:prstGeom prst="rect">
            <a:avLst/>
          </a:prstGeom>
        </p:spPr>
      </p:pic>
    </p:spTree>
    <p:extLst>
      <p:ext uri="{BB962C8B-B14F-4D97-AF65-F5344CB8AC3E}">
        <p14:creationId xmlns:p14="http://schemas.microsoft.com/office/powerpoint/2010/main" val="21584248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357731"/>
            <a:ext cx="8229600" cy="1708113"/>
          </a:xfrm>
        </p:spPr>
        <p:txBody>
          <a:bodyPr/>
          <a:lstStyle/>
          <a:p>
            <a:pPr marL="0" indent="0">
              <a:buNone/>
            </a:pPr>
            <a:r>
              <a:rPr lang="en-US" dirty="0" smtClean="0"/>
              <a:t>10.  </a:t>
            </a:r>
            <a:r>
              <a:rPr lang="en-US" u="sng" dirty="0" smtClean="0"/>
              <a:t>Competence</a:t>
            </a:r>
            <a:r>
              <a:rPr lang="en-US" dirty="0" smtClean="0"/>
              <a:t>:  Qualified and capable to perform a task.</a:t>
            </a:r>
            <a:endParaRPr lang="en-US" dirty="0"/>
          </a:p>
        </p:txBody>
      </p:sp>
      <p:pic>
        <p:nvPicPr>
          <p:cNvPr id="4" name="Picture 3"/>
          <p:cNvPicPr>
            <a:picLocks noChangeAspect="1"/>
          </p:cNvPicPr>
          <p:nvPr/>
        </p:nvPicPr>
        <p:blipFill>
          <a:blip r:embed="rId2"/>
          <a:stretch>
            <a:fillRect/>
          </a:stretch>
        </p:blipFill>
        <p:spPr>
          <a:xfrm>
            <a:off x="3375042" y="3065844"/>
            <a:ext cx="5080000" cy="3390900"/>
          </a:xfrm>
          <a:prstGeom prst="rect">
            <a:avLst/>
          </a:prstGeom>
        </p:spPr>
      </p:pic>
    </p:spTree>
    <p:extLst>
      <p:ext uri="{BB962C8B-B14F-4D97-AF65-F5344CB8AC3E}">
        <p14:creationId xmlns:p14="http://schemas.microsoft.com/office/powerpoint/2010/main" val="15291017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366611"/>
            <a:ext cx="8229600" cy="2550476"/>
          </a:xfrm>
        </p:spPr>
        <p:txBody>
          <a:bodyPr>
            <a:normAutofit/>
          </a:bodyPr>
          <a:lstStyle/>
          <a:p>
            <a:pPr marL="0" indent="0">
              <a:buNone/>
            </a:pPr>
            <a:r>
              <a:rPr lang="en-US" dirty="0" smtClean="0"/>
              <a:t>11.  </a:t>
            </a:r>
            <a:r>
              <a:rPr lang="en-US" u="sng" dirty="0" smtClean="0"/>
              <a:t>Responsibility:  Willing to be held accountable for your actions. Doing what you are suppose to do. Ex.: Don’t delay a patient’s bath until the next shift arrives if it is your responsibility.</a:t>
            </a:r>
            <a:endParaRPr lang="en-US" u="sng" dirty="0"/>
          </a:p>
        </p:txBody>
      </p:sp>
      <p:pic>
        <p:nvPicPr>
          <p:cNvPr id="4" name="Picture 3"/>
          <p:cNvPicPr>
            <a:picLocks noChangeAspect="1"/>
          </p:cNvPicPr>
          <p:nvPr/>
        </p:nvPicPr>
        <p:blipFill>
          <a:blip r:embed="rId2"/>
          <a:stretch>
            <a:fillRect/>
          </a:stretch>
        </p:blipFill>
        <p:spPr>
          <a:xfrm>
            <a:off x="2032000" y="4121476"/>
            <a:ext cx="5080000" cy="2567716"/>
          </a:xfrm>
          <a:prstGeom prst="rect">
            <a:avLst/>
          </a:prstGeom>
        </p:spPr>
      </p:pic>
    </p:spTree>
    <p:extLst>
      <p:ext uri="{BB962C8B-B14F-4D97-AF65-F5344CB8AC3E}">
        <p14:creationId xmlns:p14="http://schemas.microsoft.com/office/powerpoint/2010/main" val="28754201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401528"/>
            <a:ext cx="8229600" cy="2365080"/>
          </a:xfrm>
        </p:spPr>
        <p:txBody>
          <a:bodyPr/>
          <a:lstStyle/>
          <a:p>
            <a:pPr marL="0" indent="0">
              <a:buNone/>
            </a:pPr>
            <a:r>
              <a:rPr lang="en-US" dirty="0" smtClean="0"/>
              <a:t>12.  </a:t>
            </a:r>
            <a:r>
              <a:rPr lang="en-US" u="sng" dirty="0" smtClean="0"/>
              <a:t>Discretion</a:t>
            </a:r>
            <a:r>
              <a:rPr lang="en-US" dirty="0" smtClean="0"/>
              <a:t>:  Use good judgment in what is said or done. Keep patient information confidential.</a:t>
            </a:r>
            <a:endParaRPr lang="en-US" dirty="0"/>
          </a:p>
        </p:txBody>
      </p:sp>
      <p:pic>
        <p:nvPicPr>
          <p:cNvPr id="4" name="Picture 3"/>
          <p:cNvPicPr>
            <a:picLocks noChangeAspect="1"/>
          </p:cNvPicPr>
          <p:nvPr/>
        </p:nvPicPr>
        <p:blipFill>
          <a:blip r:embed="rId2"/>
          <a:stretch>
            <a:fillRect/>
          </a:stretch>
        </p:blipFill>
        <p:spPr>
          <a:xfrm>
            <a:off x="3796896" y="3416225"/>
            <a:ext cx="4042381" cy="2806795"/>
          </a:xfrm>
          <a:prstGeom prst="rect">
            <a:avLst/>
          </a:prstGeom>
        </p:spPr>
      </p:pic>
    </p:spTree>
    <p:extLst>
      <p:ext uri="{BB962C8B-B14F-4D97-AF65-F5344CB8AC3E}">
        <p14:creationId xmlns:p14="http://schemas.microsoft.com/office/powerpoint/2010/main" val="351054897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Personal Characteristics</a:t>
            </a:r>
            <a:endParaRPr lang="en-US" dirty="0"/>
          </a:p>
        </p:txBody>
      </p:sp>
      <p:sp>
        <p:nvSpPr>
          <p:cNvPr id="3" name="Content Placeholder 2"/>
          <p:cNvSpPr>
            <a:spLocks noGrp="1"/>
          </p:cNvSpPr>
          <p:nvPr>
            <p:ph idx="1"/>
          </p:nvPr>
        </p:nvSpPr>
        <p:spPr>
          <a:xfrm>
            <a:off x="457200" y="1430726"/>
            <a:ext cx="8229600" cy="1839506"/>
          </a:xfrm>
        </p:spPr>
        <p:txBody>
          <a:bodyPr/>
          <a:lstStyle/>
          <a:p>
            <a:pPr marL="0" indent="0">
              <a:buNone/>
            </a:pPr>
            <a:r>
              <a:rPr lang="en-US" dirty="0" smtClean="0"/>
              <a:t>13.  </a:t>
            </a:r>
            <a:r>
              <a:rPr lang="en-US" u="sng" dirty="0" smtClean="0"/>
              <a:t>Team Player</a:t>
            </a:r>
            <a:r>
              <a:rPr lang="en-US" dirty="0" smtClean="0"/>
              <a:t>:  Work well with others to provide patient with quality care.</a:t>
            </a:r>
            <a:endParaRPr lang="en-US" dirty="0"/>
          </a:p>
        </p:txBody>
      </p:sp>
      <p:pic>
        <p:nvPicPr>
          <p:cNvPr id="4" name="Picture 3"/>
          <p:cNvPicPr>
            <a:picLocks noChangeAspect="1"/>
          </p:cNvPicPr>
          <p:nvPr/>
        </p:nvPicPr>
        <p:blipFill>
          <a:blip r:embed="rId2"/>
          <a:stretch>
            <a:fillRect/>
          </a:stretch>
        </p:blipFill>
        <p:spPr>
          <a:xfrm>
            <a:off x="457200" y="3270232"/>
            <a:ext cx="3817475" cy="2987778"/>
          </a:xfrm>
          <a:prstGeom prst="rect">
            <a:avLst/>
          </a:prstGeom>
        </p:spPr>
      </p:pic>
      <p:pic>
        <p:nvPicPr>
          <p:cNvPr id="5" name="Picture 4"/>
          <p:cNvPicPr>
            <a:picLocks noChangeAspect="1"/>
          </p:cNvPicPr>
          <p:nvPr/>
        </p:nvPicPr>
        <p:blipFill>
          <a:blip r:embed="rId3"/>
          <a:stretch>
            <a:fillRect/>
          </a:stretch>
        </p:blipFill>
        <p:spPr>
          <a:xfrm>
            <a:off x="5159644" y="3270232"/>
            <a:ext cx="3175000" cy="2987778"/>
          </a:xfrm>
          <a:prstGeom prst="rect">
            <a:avLst/>
          </a:prstGeom>
        </p:spPr>
      </p:pic>
    </p:spTree>
    <p:extLst>
      <p:ext uri="{BB962C8B-B14F-4D97-AF65-F5344CB8AC3E}">
        <p14:creationId xmlns:p14="http://schemas.microsoft.com/office/powerpoint/2010/main" val="19577448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285" y="1025954"/>
            <a:ext cx="7358796" cy="1782538"/>
          </a:xfrm>
        </p:spPr>
        <p:txBody>
          <a:bodyPr>
            <a:normAutofit fontScale="90000"/>
          </a:bodyPr>
          <a:lstStyle/>
          <a:p>
            <a:r>
              <a:rPr lang="en-US" dirty="0" smtClean="0"/>
              <a:t>Unit D 4.02</a:t>
            </a:r>
            <a:br>
              <a:rPr lang="en-US" dirty="0" smtClean="0"/>
            </a:br>
            <a:r>
              <a:rPr lang="en-US" dirty="0"/>
              <a:t>Elements of Effective Communication</a:t>
            </a:r>
          </a:p>
        </p:txBody>
      </p:sp>
      <p:pic>
        <p:nvPicPr>
          <p:cNvPr id="7" name="Picture 6"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977" y="3005267"/>
            <a:ext cx="5921329" cy="2669017"/>
          </a:xfrm>
          <a:prstGeom prst="rect">
            <a:avLst/>
          </a:prstGeom>
        </p:spPr>
      </p:pic>
    </p:spTree>
    <p:extLst>
      <p:ext uri="{BB962C8B-B14F-4D97-AF65-F5344CB8AC3E}">
        <p14:creationId xmlns:p14="http://schemas.microsoft.com/office/powerpoint/2010/main" val="118053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u="sng" dirty="0" smtClean="0">
                <a:solidFill>
                  <a:srgbClr val="FF0000"/>
                </a:solidFill>
              </a:rPr>
              <a:t>*</a:t>
            </a:r>
            <a:r>
              <a:rPr lang="en-US" sz="4200" u="sng" dirty="0" smtClean="0"/>
              <a:t>Elements of Effective Communication</a:t>
            </a:r>
            <a:endParaRPr lang="en-US" sz="4200" u="sng" dirty="0"/>
          </a:p>
        </p:txBody>
      </p:sp>
      <p:sp>
        <p:nvSpPr>
          <p:cNvPr id="3" name="Content Placeholder 2"/>
          <p:cNvSpPr>
            <a:spLocks noGrp="1"/>
          </p:cNvSpPr>
          <p:nvPr>
            <p:ph idx="1"/>
          </p:nvPr>
        </p:nvSpPr>
        <p:spPr>
          <a:xfrm>
            <a:off x="457200" y="1240937"/>
            <a:ext cx="8229600" cy="1751910"/>
          </a:xfrm>
        </p:spPr>
        <p:txBody>
          <a:bodyPr/>
          <a:lstStyle/>
          <a:p>
            <a:r>
              <a:rPr lang="en-US" u="sng" dirty="0" smtClean="0"/>
              <a:t>Verbal Communication:  Spoken or written words.</a:t>
            </a:r>
            <a:endParaRPr lang="en-US" u="sng" dirty="0"/>
          </a:p>
        </p:txBody>
      </p:sp>
      <p:pic>
        <p:nvPicPr>
          <p:cNvPr id="5" name="Picture 4"/>
          <p:cNvPicPr>
            <a:picLocks noChangeAspect="1"/>
          </p:cNvPicPr>
          <p:nvPr/>
        </p:nvPicPr>
        <p:blipFill>
          <a:blip r:embed="rId2"/>
          <a:stretch>
            <a:fillRect/>
          </a:stretch>
        </p:blipFill>
        <p:spPr>
          <a:xfrm>
            <a:off x="0" y="3270233"/>
            <a:ext cx="4098372" cy="3716322"/>
          </a:xfrm>
          <a:prstGeom prst="rect">
            <a:avLst/>
          </a:prstGeom>
        </p:spPr>
      </p:pic>
      <p:pic>
        <p:nvPicPr>
          <p:cNvPr id="6" name="Picture 5"/>
          <p:cNvPicPr>
            <a:picLocks noChangeAspect="1"/>
          </p:cNvPicPr>
          <p:nvPr/>
        </p:nvPicPr>
        <p:blipFill>
          <a:blip r:embed="rId3"/>
          <a:stretch>
            <a:fillRect/>
          </a:stretch>
        </p:blipFill>
        <p:spPr>
          <a:xfrm>
            <a:off x="3476424" y="2438075"/>
            <a:ext cx="5107367" cy="3176859"/>
          </a:xfrm>
          <a:prstGeom prst="rect">
            <a:avLst/>
          </a:prstGeom>
        </p:spPr>
      </p:pic>
    </p:spTree>
    <p:extLst>
      <p:ext uri="{BB962C8B-B14F-4D97-AF65-F5344CB8AC3E}">
        <p14:creationId xmlns:p14="http://schemas.microsoft.com/office/powerpoint/2010/main" val="7024299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rgbClr val="FF0000"/>
                </a:solidFill>
              </a:rPr>
              <a:t>*</a:t>
            </a:r>
            <a:r>
              <a:rPr lang="en-US" u="sng" dirty="0" smtClean="0"/>
              <a:t>Ways to promote good health</a:t>
            </a:r>
            <a:endParaRPr lang="en-US" u="sng" dirty="0"/>
          </a:p>
        </p:txBody>
      </p:sp>
      <p:sp>
        <p:nvSpPr>
          <p:cNvPr id="3" name="Content Placeholder 2"/>
          <p:cNvSpPr>
            <a:spLocks noGrp="1"/>
          </p:cNvSpPr>
          <p:nvPr>
            <p:ph idx="1"/>
          </p:nvPr>
        </p:nvSpPr>
        <p:spPr>
          <a:xfrm>
            <a:off x="457200" y="1600201"/>
            <a:ext cx="8229600" cy="3190390"/>
          </a:xfrm>
        </p:spPr>
        <p:txBody>
          <a:bodyPr/>
          <a:lstStyle/>
          <a:p>
            <a:pPr marL="514350" indent="-514350">
              <a:buFont typeface="+mj-lt"/>
              <a:buAutoNum type="arabicPeriod"/>
            </a:pPr>
            <a:r>
              <a:rPr lang="en-US" u="sng" dirty="0" smtClean="0"/>
              <a:t>Diet: </a:t>
            </a:r>
            <a:r>
              <a:rPr lang="en-US" u="sng" dirty="0" smtClean="0">
                <a:solidFill>
                  <a:srgbClr val="FF0000"/>
                </a:solidFill>
                <a:latin typeface="Noteworthy Bold"/>
                <a:cs typeface="Noteworthy Bold"/>
              </a:rPr>
              <a:t>*Follow the Food Guide Pyramid for a well balanced diet, to promote weight loss to improve overall health</a:t>
            </a:r>
            <a:r>
              <a:rPr lang="en-US" u="sng" dirty="0" smtClean="0">
                <a:solidFill>
                  <a:srgbClr val="FF0000"/>
                </a:solidFill>
              </a:rPr>
              <a:t> </a:t>
            </a:r>
            <a:r>
              <a:rPr lang="en-US" u="sng" dirty="0" smtClean="0"/>
              <a:t>and to improve mental alertness.</a:t>
            </a:r>
            <a:endParaRPr lang="en-US" u="sng" dirty="0"/>
          </a:p>
        </p:txBody>
      </p:sp>
      <p:pic>
        <p:nvPicPr>
          <p:cNvPr id="4" name="Picture 3"/>
          <p:cNvPicPr>
            <a:picLocks noChangeAspect="1"/>
          </p:cNvPicPr>
          <p:nvPr/>
        </p:nvPicPr>
        <p:blipFill>
          <a:blip r:embed="rId2"/>
          <a:stretch>
            <a:fillRect/>
          </a:stretch>
        </p:blipFill>
        <p:spPr>
          <a:xfrm>
            <a:off x="2237956" y="4492674"/>
            <a:ext cx="4419600" cy="1600200"/>
          </a:xfrm>
          <a:prstGeom prst="rect">
            <a:avLst/>
          </a:prstGeom>
        </p:spPr>
      </p:pic>
    </p:spTree>
    <p:extLst>
      <p:ext uri="{BB962C8B-B14F-4D97-AF65-F5344CB8AC3E}">
        <p14:creationId xmlns:p14="http://schemas.microsoft.com/office/powerpoint/2010/main" val="70411015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77" y="457200"/>
            <a:ext cx="8671380" cy="1143000"/>
          </a:xfrm>
        </p:spPr>
        <p:txBody>
          <a:bodyPr>
            <a:noAutofit/>
          </a:bodyPr>
          <a:lstStyle/>
          <a:p>
            <a:r>
              <a:rPr lang="en-US" sz="4000" u="sng" dirty="0">
                <a:solidFill>
                  <a:srgbClr val="FF0000"/>
                </a:solidFill>
              </a:rPr>
              <a:t>*</a:t>
            </a:r>
            <a:r>
              <a:rPr lang="en-US" sz="4000" u="sng" dirty="0"/>
              <a:t>Elements of Effective Communication</a:t>
            </a:r>
            <a:endParaRPr lang="en-US" sz="4000" dirty="0"/>
          </a:p>
        </p:txBody>
      </p:sp>
      <p:sp>
        <p:nvSpPr>
          <p:cNvPr id="3" name="Content Placeholder 2"/>
          <p:cNvSpPr>
            <a:spLocks noGrp="1"/>
          </p:cNvSpPr>
          <p:nvPr>
            <p:ph idx="1"/>
          </p:nvPr>
        </p:nvSpPr>
        <p:spPr>
          <a:xfrm>
            <a:off x="457200" y="1386929"/>
            <a:ext cx="8229600" cy="4554968"/>
          </a:xfrm>
        </p:spPr>
        <p:txBody>
          <a:bodyPr>
            <a:normAutofit/>
          </a:bodyPr>
          <a:lstStyle/>
          <a:p>
            <a:r>
              <a:rPr lang="en-US" u="sng" dirty="0" smtClean="0"/>
              <a:t>Non-verbal communication:  The use of body language, gestures, eye contact and touch to convey messages or ideas.</a:t>
            </a:r>
            <a:r>
              <a:rPr lang="en-US" dirty="0" smtClean="0"/>
              <a:t> (Healthcare workers must be aware of their non-verbal behaviors and the patient’s non-verbal behavior.)</a:t>
            </a:r>
            <a:endParaRPr lang="en-US" dirty="0"/>
          </a:p>
        </p:txBody>
      </p:sp>
      <p:pic>
        <p:nvPicPr>
          <p:cNvPr id="4" name="Picture 3"/>
          <p:cNvPicPr>
            <a:picLocks noChangeAspect="1"/>
          </p:cNvPicPr>
          <p:nvPr/>
        </p:nvPicPr>
        <p:blipFill>
          <a:blip r:embed="rId2"/>
          <a:stretch>
            <a:fillRect/>
          </a:stretch>
        </p:blipFill>
        <p:spPr>
          <a:xfrm>
            <a:off x="3030790" y="4343017"/>
            <a:ext cx="4102100" cy="1981200"/>
          </a:xfrm>
          <a:prstGeom prst="rect">
            <a:avLst/>
          </a:prstGeom>
        </p:spPr>
      </p:pic>
    </p:spTree>
    <p:extLst>
      <p:ext uri="{BB962C8B-B14F-4D97-AF65-F5344CB8AC3E}">
        <p14:creationId xmlns:p14="http://schemas.microsoft.com/office/powerpoint/2010/main" val="18151259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19621" y="335782"/>
            <a:ext cx="3795553" cy="2517763"/>
          </a:xfrm>
          <a:prstGeom prst="rect">
            <a:avLst/>
          </a:prstGeom>
        </p:spPr>
      </p:pic>
      <p:pic>
        <p:nvPicPr>
          <p:cNvPr id="5" name="Picture 4"/>
          <p:cNvPicPr>
            <a:picLocks noChangeAspect="1"/>
          </p:cNvPicPr>
          <p:nvPr/>
        </p:nvPicPr>
        <p:blipFill>
          <a:blip r:embed="rId3"/>
          <a:stretch>
            <a:fillRect/>
          </a:stretch>
        </p:blipFill>
        <p:spPr>
          <a:xfrm>
            <a:off x="361950" y="2371465"/>
            <a:ext cx="2374900" cy="3429000"/>
          </a:xfrm>
          <a:prstGeom prst="rect">
            <a:avLst/>
          </a:prstGeom>
        </p:spPr>
      </p:pic>
      <p:pic>
        <p:nvPicPr>
          <p:cNvPr id="6" name="Picture 5"/>
          <p:cNvPicPr>
            <a:picLocks noChangeAspect="1"/>
          </p:cNvPicPr>
          <p:nvPr/>
        </p:nvPicPr>
        <p:blipFill>
          <a:blip r:embed="rId4"/>
          <a:stretch>
            <a:fillRect/>
          </a:stretch>
        </p:blipFill>
        <p:spPr>
          <a:xfrm>
            <a:off x="361950" y="113320"/>
            <a:ext cx="4203700" cy="1930400"/>
          </a:xfrm>
          <a:prstGeom prst="rect">
            <a:avLst/>
          </a:prstGeom>
        </p:spPr>
      </p:pic>
      <p:pic>
        <p:nvPicPr>
          <p:cNvPr id="7" name="Picture 6"/>
          <p:cNvPicPr>
            <a:picLocks noChangeAspect="1"/>
          </p:cNvPicPr>
          <p:nvPr/>
        </p:nvPicPr>
        <p:blipFill>
          <a:blip r:embed="rId5"/>
          <a:stretch>
            <a:fillRect/>
          </a:stretch>
        </p:blipFill>
        <p:spPr>
          <a:xfrm>
            <a:off x="6406226" y="3156028"/>
            <a:ext cx="2413000" cy="3378200"/>
          </a:xfrm>
          <a:prstGeom prst="rect">
            <a:avLst/>
          </a:prstGeom>
        </p:spPr>
      </p:pic>
      <p:pic>
        <p:nvPicPr>
          <p:cNvPr id="8" name="Picture 7"/>
          <p:cNvPicPr>
            <a:picLocks noChangeAspect="1"/>
          </p:cNvPicPr>
          <p:nvPr/>
        </p:nvPicPr>
        <p:blipFill>
          <a:blip r:embed="rId6"/>
          <a:stretch>
            <a:fillRect/>
          </a:stretch>
        </p:blipFill>
        <p:spPr>
          <a:xfrm>
            <a:off x="2552700" y="2588191"/>
            <a:ext cx="4038600" cy="2019300"/>
          </a:xfrm>
          <a:prstGeom prst="rect">
            <a:avLst/>
          </a:prstGeom>
        </p:spPr>
      </p:pic>
      <p:pic>
        <p:nvPicPr>
          <p:cNvPr id="9" name="Picture 8"/>
          <p:cNvPicPr>
            <a:picLocks noChangeAspect="1"/>
          </p:cNvPicPr>
          <p:nvPr/>
        </p:nvPicPr>
        <p:blipFill>
          <a:blip r:embed="rId7"/>
          <a:stretch>
            <a:fillRect/>
          </a:stretch>
        </p:blipFill>
        <p:spPr>
          <a:xfrm>
            <a:off x="2489200" y="4809865"/>
            <a:ext cx="4102100" cy="1981200"/>
          </a:xfrm>
          <a:prstGeom prst="rect">
            <a:avLst/>
          </a:prstGeom>
        </p:spPr>
      </p:pic>
    </p:spTree>
    <p:extLst>
      <p:ext uri="{BB962C8B-B14F-4D97-AF65-F5344CB8AC3E}">
        <p14:creationId xmlns:p14="http://schemas.microsoft.com/office/powerpoint/2010/main" val="1776943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a:t>
            </a:r>
            <a:r>
              <a:rPr lang="en-US" u="sng" dirty="0" smtClean="0"/>
              <a:t>Communication Process</a:t>
            </a:r>
            <a:endParaRPr lang="en-US" u="sng" dirty="0"/>
          </a:p>
        </p:txBody>
      </p:sp>
      <p:sp>
        <p:nvSpPr>
          <p:cNvPr id="3" name="Content Placeholder 2"/>
          <p:cNvSpPr>
            <a:spLocks noGrp="1"/>
          </p:cNvSpPr>
          <p:nvPr>
            <p:ph idx="1"/>
          </p:nvPr>
        </p:nvSpPr>
        <p:spPr>
          <a:xfrm>
            <a:off x="457200" y="1600200"/>
            <a:ext cx="8229600" cy="1226337"/>
          </a:xfrm>
        </p:spPr>
        <p:txBody>
          <a:bodyPr>
            <a:normAutofit/>
          </a:bodyPr>
          <a:lstStyle/>
          <a:p>
            <a:r>
              <a:rPr lang="en-US" sz="3800" u="sng" dirty="0" smtClean="0"/>
              <a:t>*Sender: Starts the message.</a:t>
            </a:r>
          </a:p>
        </p:txBody>
      </p:sp>
      <p:pic>
        <p:nvPicPr>
          <p:cNvPr id="5" name="Picture 4"/>
          <p:cNvPicPr>
            <a:picLocks noChangeAspect="1"/>
          </p:cNvPicPr>
          <p:nvPr/>
        </p:nvPicPr>
        <p:blipFill>
          <a:blip r:embed="rId2"/>
          <a:stretch>
            <a:fillRect/>
          </a:stretch>
        </p:blipFill>
        <p:spPr>
          <a:xfrm>
            <a:off x="2601426" y="2826536"/>
            <a:ext cx="3580169" cy="3494587"/>
          </a:xfrm>
          <a:prstGeom prst="rect">
            <a:avLst/>
          </a:prstGeom>
        </p:spPr>
      </p:pic>
    </p:spTree>
    <p:extLst>
      <p:ext uri="{BB962C8B-B14F-4D97-AF65-F5344CB8AC3E}">
        <p14:creationId xmlns:p14="http://schemas.microsoft.com/office/powerpoint/2010/main" val="347983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Communication Process</a:t>
            </a:r>
            <a:endParaRPr lang="en-US" dirty="0"/>
          </a:p>
        </p:txBody>
      </p:sp>
      <p:sp>
        <p:nvSpPr>
          <p:cNvPr id="3" name="Content Placeholder 2"/>
          <p:cNvSpPr>
            <a:spLocks noGrp="1"/>
          </p:cNvSpPr>
          <p:nvPr>
            <p:ph idx="1"/>
          </p:nvPr>
        </p:nvSpPr>
        <p:spPr>
          <a:xfrm>
            <a:off x="340414" y="1430727"/>
            <a:ext cx="8229600" cy="1094944"/>
          </a:xfrm>
        </p:spPr>
        <p:txBody>
          <a:bodyPr/>
          <a:lstStyle/>
          <a:p>
            <a:r>
              <a:rPr lang="en-US" u="sng" dirty="0" smtClean="0"/>
              <a:t>Message:  Information, ideas or thoughts.</a:t>
            </a:r>
            <a:endParaRPr lang="en-US" u="sng" dirty="0"/>
          </a:p>
        </p:txBody>
      </p:sp>
      <p:pic>
        <p:nvPicPr>
          <p:cNvPr id="4" name="Picture 3"/>
          <p:cNvPicPr>
            <a:picLocks noChangeAspect="1"/>
          </p:cNvPicPr>
          <p:nvPr/>
        </p:nvPicPr>
        <p:blipFill>
          <a:blip r:embed="rId2"/>
          <a:stretch>
            <a:fillRect/>
          </a:stretch>
        </p:blipFill>
        <p:spPr>
          <a:xfrm>
            <a:off x="2702614" y="2861454"/>
            <a:ext cx="4596528" cy="2885296"/>
          </a:xfrm>
          <a:prstGeom prst="rect">
            <a:avLst/>
          </a:prstGeom>
        </p:spPr>
      </p:pic>
    </p:spTree>
    <p:extLst>
      <p:ext uri="{BB962C8B-B14F-4D97-AF65-F5344CB8AC3E}">
        <p14:creationId xmlns:p14="http://schemas.microsoft.com/office/powerpoint/2010/main" val="949052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rgbClr val="FF0000"/>
                </a:solidFill>
              </a:rPr>
              <a:t>*</a:t>
            </a:r>
            <a:r>
              <a:rPr lang="en-US" u="sng" dirty="0"/>
              <a:t>Communication </a:t>
            </a:r>
            <a:r>
              <a:rPr lang="en-US" u="sng" dirty="0" smtClean="0"/>
              <a:t>Process</a:t>
            </a:r>
            <a:br>
              <a:rPr lang="en-US" u="sng" dirty="0" smtClean="0"/>
            </a:br>
            <a:endParaRPr lang="en-US" dirty="0"/>
          </a:p>
        </p:txBody>
      </p:sp>
      <p:sp>
        <p:nvSpPr>
          <p:cNvPr id="3" name="Content Placeholder 2"/>
          <p:cNvSpPr>
            <a:spLocks noGrp="1"/>
          </p:cNvSpPr>
          <p:nvPr>
            <p:ph idx="1"/>
          </p:nvPr>
        </p:nvSpPr>
        <p:spPr>
          <a:xfrm>
            <a:off x="457200" y="1600200"/>
            <a:ext cx="8229600" cy="2239403"/>
          </a:xfrm>
        </p:spPr>
        <p:txBody>
          <a:bodyPr/>
          <a:lstStyle/>
          <a:p>
            <a:r>
              <a:rPr lang="en-US" u="sng" dirty="0"/>
              <a:t>*Receiver: The person who receives the message from the sender.</a:t>
            </a:r>
          </a:p>
          <a:p>
            <a:endParaRPr lang="en-US" dirty="0"/>
          </a:p>
          <a:p>
            <a:endParaRPr lang="en-US" dirty="0"/>
          </a:p>
        </p:txBody>
      </p:sp>
      <p:pic>
        <p:nvPicPr>
          <p:cNvPr id="4" name="Picture 3"/>
          <p:cNvPicPr>
            <a:picLocks noChangeAspect="1"/>
          </p:cNvPicPr>
          <p:nvPr/>
        </p:nvPicPr>
        <p:blipFill>
          <a:blip r:embed="rId2"/>
          <a:stretch>
            <a:fillRect/>
          </a:stretch>
        </p:blipFill>
        <p:spPr>
          <a:xfrm>
            <a:off x="2032000" y="3070332"/>
            <a:ext cx="5080000" cy="3390900"/>
          </a:xfrm>
          <a:prstGeom prst="rect">
            <a:avLst/>
          </a:prstGeom>
        </p:spPr>
      </p:pic>
    </p:spTree>
    <p:extLst>
      <p:ext uri="{BB962C8B-B14F-4D97-AF65-F5344CB8AC3E}">
        <p14:creationId xmlns:p14="http://schemas.microsoft.com/office/powerpoint/2010/main" val="3007974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Communication Process</a:t>
            </a:r>
            <a:endParaRPr lang="en-US" dirty="0"/>
          </a:p>
        </p:txBody>
      </p:sp>
      <p:sp>
        <p:nvSpPr>
          <p:cNvPr id="3" name="Content Placeholder 2"/>
          <p:cNvSpPr>
            <a:spLocks noGrp="1"/>
          </p:cNvSpPr>
          <p:nvPr>
            <p:ph idx="1"/>
          </p:nvPr>
        </p:nvSpPr>
        <p:spPr>
          <a:xfrm>
            <a:off x="457200" y="1445325"/>
            <a:ext cx="8229600" cy="5412675"/>
          </a:xfrm>
        </p:spPr>
        <p:txBody>
          <a:bodyPr>
            <a:normAutofit/>
          </a:bodyPr>
          <a:lstStyle/>
          <a:p>
            <a:pPr marL="0" indent="0">
              <a:buNone/>
            </a:pPr>
            <a:r>
              <a:rPr lang="en-US" u="sng" dirty="0" smtClean="0"/>
              <a:t>Communication cannot occur without a sender, message and a receiver.</a:t>
            </a:r>
          </a:p>
          <a:p>
            <a:pPr lvl="1">
              <a:buFont typeface="Arial"/>
              <a:buChar char="•"/>
            </a:pPr>
            <a:r>
              <a:rPr lang="en-US" sz="2900" u="sng" dirty="0" smtClean="0"/>
              <a:t>Feedback:  The receiver’s response to the message, can be verbal or nonverbal; determines if communication was successful.</a:t>
            </a:r>
          </a:p>
          <a:p>
            <a:pPr lvl="1">
              <a:buFont typeface="Arial"/>
              <a:buChar char="•"/>
            </a:pPr>
            <a:endParaRPr lang="en-US" sz="2900" u="sng" dirty="0"/>
          </a:p>
          <a:p>
            <a:pPr marL="457200" lvl="1" indent="0" algn="ctr">
              <a:buNone/>
            </a:pPr>
            <a:r>
              <a:rPr lang="en-US" sz="2900" u="sng" dirty="0" smtClean="0">
                <a:solidFill>
                  <a:srgbClr val="FF0000"/>
                </a:solidFill>
                <a:latin typeface="Noteworthy Bold"/>
                <a:cs typeface="Noteworthy Bold"/>
              </a:rPr>
              <a:t>*Example: You say “Hello” to a co-worker as you walk past them.  They smile back.</a:t>
            </a:r>
          </a:p>
          <a:p>
            <a:pPr marL="457200" lvl="1" indent="0" algn="ctr">
              <a:buNone/>
            </a:pPr>
            <a:r>
              <a:rPr lang="en-US" sz="2900" u="sng" dirty="0" smtClean="0">
                <a:solidFill>
                  <a:srgbClr val="FF0000"/>
                </a:solidFill>
                <a:latin typeface="Noteworthy Bold"/>
                <a:cs typeface="Noteworthy Bold"/>
              </a:rPr>
              <a:t>Using the communication model, what is the feedback? = Their smile!</a:t>
            </a:r>
            <a:endParaRPr lang="en-US" sz="2900" u="sng" dirty="0">
              <a:solidFill>
                <a:srgbClr val="FF0000"/>
              </a:solidFill>
              <a:latin typeface="Noteworthy Bold"/>
              <a:cs typeface="Noteworthy Bold"/>
            </a:endParaRPr>
          </a:p>
          <a:p>
            <a:pPr marL="0" indent="0">
              <a:buNone/>
            </a:pPr>
            <a:endParaRPr lang="en-US" u="sng" dirty="0"/>
          </a:p>
        </p:txBody>
      </p:sp>
    </p:spTree>
    <p:extLst>
      <p:ext uri="{BB962C8B-B14F-4D97-AF65-F5344CB8AC3E}">
        <p14:creationId xmlns:p14="http://schemas.microsoft.com/office/powerpoint/2010/main" val="2367863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Model</a:t>
            </a:r>
            <a:endParaRPr lang="en-US" dirty="0"/>
          </a:p>
        </p:txBody>
      </p:sp>
      <p:sp>
        <p:nvSpPr>
          <p:cNvPr id="3" name="Content Placeholder 2"/>
          <p:cNvSpPr>
            <a:spLocks noGrp="1"/>
          </p:cNvSpPr>
          <p:nvPr>
            <p:ph idx="1"/>
          </p:nvPr>
        </p:nvSpPr>
        <p:spPr/>
        <p:txBody>
          <a:bodyPr/>
          <a:lstStyle/>
          <a:p>
            <a:pPr algn="ctr"/>
            <a:r>
              <a:rPr lang="en-US" dirty="0" smtClean="0"/>
              <a:t>Sender</a:t>
            </a:r>
          </a:p>
          <a:p>
            <a:pPr algn="ctr"/>
            <a:r>
              <a:rPr lang="en-US" dirty="0" smtClean="0"/>
              <a:t>Message</a:t>
            </a:r>
          </a:p>
          <a:p>
            <a:pPr algn="ctr"/>
            <a:r>
              <a:rPr lang="en-US" dirty="0" smtClean="0"/>
              <a:t>Receiver</a:t>
            </a:r>
          </a:p>
          <a:p>
            <a:pPr algn="ctr"/>
            <a:r>
              <a:rPr lang="en-US" dirty="0" smtClean="0"/>
              <a:t>Feedback</a:t>
            </a:r>
          </a:p>
          <a:p>
            <a:pPr marL="0" indent="0" algn="ctr">
              <a:buNone/>
            </a:pPr>
            <a:r>
              <a:rPr lang="en-US" u="sng" dirty="0" smtClean="0">
                <a:solidFill>
                  <a:srgbClr val="FF0000"/>
                </a:solidFill>
                <a:latin typeface="Noteworthy Bold"/>
                <a:cs typeface="Noteworthy Bold"/>
              </a:rPr>
              <a:t>*Example: Janice sends an email to Jack, asking him if he can come to work early.  Jack replies that he will.  Using the communication model, Jack is the? = Receiver.</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2926999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9" y="136017"/>
            <a:ext cx="8715176" cy="1294710"/>
          </a:xfrm>
        </p:spPr>
        <p:txBody>
          <a:bodyPr>
            <a:noAutofit/>
          </a:bodyPr>
          <a:lstStyle/>
          <a:p>
            <a:r>
              <a:rPr lang="en-US" sz="4000" u="sng" dirty="0" smtClean="0">
                <a:solidFill>
                  <a:srgbClr val="FF0000"/>
                </a:solidFill>
              </a:rPr>
              <a:t>*</a:t>
            </a:r>
            <a:r>
              <a:rPr lang="en-US" sz="4000" u="sng" dirty="0" smtClean="0"/>
              <a:t>Factors that interfere with communication</a:t>
            </a:r>
            <a:endParaRPr lang="en-US" sz="4000" u="sng" dirty="0"/>
          </a:p>
        </p:txBody>
      </p:sp>
      <p:sp>
        <p:nvSpPr>
          <p:cNvPr id="3" name="Content Placeholder 2"/>
          <p:cNvSpPr>
            <a:spLocks noGrp="1"/>
          </p:cNvSpPr>
          <p:nvPr>
            <p:ph idx="1"/>
          </p:nvPr>
        </p:nvSpPr>
        <p:spPr>
          <a:xfrm>
            <a:off x="262769" y="1605918"/>
            <a:ext cx="8229600" cy="1445326"/>
          </a:xfrm>
        </p:spPr>
        <p:txBody>
          <a:bodyPr>
            <a:normAutofit/>
          </a:bodyPr>
          <a:lstStyle/>
          <a:p>
            <a:pPr marL="0" indent="0">
              <a:buNone/>
            </a:pPr>
            <a:r>
              <a:rPr lang="en-US" dirty="0" smtClean="0"/>
              <a:t>1.  The message must be clear. It must be in terms the sender and receiver can understand.</a:t>
            </a:r>
            <a:endParaRPr lang="en-US" dirty="0"/>
          </a:p>
        </p:txBody>
      </p:sp>
      <p:pic>
        <p:nvPicPr>
          <p:cNvPr id="4" name="Picture 3"/>
          <p:cNvPicPr>
            <a:picLocks noChangeAspect="1"/>
          </p:cNvPicPr>
          <p:nvPr/>
        </p:nvPicPr>
        <p:blipFill>
          <a:blip r:embed="rId2"/>
          <a:stretch>
            <a:fillRect/>
          </a:stretch>
        </p:blipFill>
        <p:spPr>
          <a:xfrm>
            <a:off x="1751794" y="3503821"/>
            <a:ext cx="5591143" cy="2782564"/>
          </a:xfrm>
          <a:prstGeom prst="rect">
            <a:avLst/>
          </a:prstGeom>
        </p:spPr>
      </p:pic>
    </p:spTree>
    <p:extLst>
      <p:ext uri="{BB962C8B-B14F-4D97-AF65-F5344CB8AC3E}">
        <p14:creationId xmlns:p14="http://schemas.microsoft.com/office/powerpoint/2010/main" val="1613578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73" y="165215"/>
            <a:ext cx="8773569" cy="1309310"/>
          </a:xfrm>
        </p:spPr>
        <p:txBody>
          <a:bodyPr>
            <a:noAutofit/>
          </a:bodyPr>
          <a:lstStyle/>
          <a:p>
            <a:r>
              <a:rPr lang="en-US" sz="4000" u="sng" dirty="0">
                <a:solidFill>
                  <a:srgbClr val="FF0000"/>
                </a:solidFill>
              </a:rPr>
              <a:t>*</a:t>
            </a:r>
            <a:r>
              <a:rPr lang="en-US" sz="4000" u="sng" dirty="0"/>
              <a:t>Factors that interfere with communication</a:t>
            </a:r>
            <a:endParaRPr lang="en-US" sz="4000" dirty="0"/>
          </a:p>
        </p:txBody>
      </p:sp>
      <p:sp>
        <p:nvSpPr>
          <p:cNvPr id="3" name="Content Placeholder 2"/>
          <p:cNvSpPr>
            <a:spLocks noGrp="1"/>
          </p:cNvSpPr>
          <p:nvPr>
            <p:ph idx="1"/>
          </p:nvPr>
        </p:nvSpPr>
        <p:spPr>
          <a:xfrm>
            <a:off x="457200" y="1503723"/>
            <a:ext cx="8229600" cy="1810308"/>
          </a:xfrm>
        </p:spPr>
        <p:txBody>
          <a:bodyPr/>
          <a:lstStyle/>
          <a:p>
            <a:pPr marL="0" indent="0">
              <a:buNone/>
            </a:pPr>
            <a:r>
              <a:rPr lang="en-US" dirty="0" smtClean="0"/>
              <a:t>2.  The sender must deliver the message in a clear and concise manner.</a:t>
            </a:r>
            <a:endParaRPr lang="en-US" dirty="0"/>
          </a:p>
        </p:txBody>
      </p:sp>
      <p:pic>
        <p:nvPicPr>
          <p:cNvPr id="5" name="Picture 4"/>
          <p:cNvPicPr>
            <a:picLocks noChangeAspect="1"/>
          </p:cNvPicPr>
          <p:nvPr/>
        </p:nvPicPr>
        <p:blipFill>
          <a:blip r:embed="rId2"/>
          <a:stretch>
            <a:fillRect/>
          </a:stretch>
        </p:blipFill>
        <p:spPr>
          <a:xfrm>
            <a:off x="2600425" y="3705926"/>
            <a:ext cx="3492500" cy="2324100"/>
          </a:xfrm>
          <a:prstGeom prst="rect">
            <a:avLst/>
          </a:prstGeom>
        </p:spPr>
      </p:pic>
    </p:spTree>
    <p:extLst>
      <p:ext uri="{BB962C8B-B14F-4D97-AF65-F5344CB8AC3E}">
        <p14:creationId xmlns:p14="http://schemas.microsoft.com/office/powerpoint/2010/main" val="400468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81" y="194414"/>
            <a:ext cx="8983419" cy="1405786"/>
          </a:xfrm>
        </p:spPr>
        <p:txBody>
          <a:bodyPr>
            <a:noAutofit/>
          </a:bodyPr>
          <a:lstStyle/>
          <a:p>
            <a:r>
              <a:rPr lang="en-US" sz="4000" u="sng" dirty="0">
                <a:solidFill>
                  <a:srgbClr val="FF0000"/>
                </a:solidFill>
              </a:rPr>
              <a:t>*</a:t>
            </a:r>
            <a:r>
              <a:rPr lang="en-US" sz="4000" u="sng" dirty="0"/>
              <a:t>Factors that interfere with communication</a:t>
            </a:r>
            <a:endParaRPr lang="en-US" sz="4000" dirty="0"/>
          </a:p>
        </p:txBody>
      </p:sp>
      <p:sp>
        <p:nvSpPr>
          <p:cNvPr id="3" name="Content Placeholder 2"/>
          <p:cNvSpPr>
            <a:spLocks noGrp="1"/>
          </p:cNvSpPr>
          <p:nvPr>
            <p:ph idx="1"/>
          </p:nvPr>
        </p:nvSpPr>
        <p:spPr>
          <a:xfrm>
            <a:off x="457200" y="1600200"/>
            <a:ext cx="8229600" cy="1611635"/>
          </a:xfrm>
        </p:spPr>
        <p:txBody>
          <a:bodyPr>
            <a:normAutofit/>
          </a:bodyPr>
          <a:lstStyle/>
          <a:p>
            <a:pPr marL="0" indent="0">
              <a:buNone/>
            </a:pPr>
            <a:r>
              <a:rPr lang="en-US" dirty="0" smtClean="0"/>
              <a:t>3.  The receiver must be able to hear and receive the message.</a:t>
            </a:r>
            <a:endParaRPr lang="en-US" dirty="0"/>
          </a:p>
        </p:txBody>
      </p:sp>
      <p:pic>
        <p:nvPicPr>
          <p:cNvPr id="4" name="Picture 3"/>
          <p:cNvPicPr>
            <a:picLocks noChangeAspect="1"/>
          </p:cNvPicPr>
          <p:nvPr/>
        </p:nvPicPr>
        <p:blipFill>
          <a:blip r:embed="rId2"/>
          <a:stretch>
            <a:fillRect/>
          </a:stretch>
        </p:blipFill>
        <p:spPr>
          <a:xfrm>
            <a:off x="938943" y="3793522"/>
            <a:ext cx="3492500" cy="2324100"/>
          </a:xfrm>
          <a:prstGeom prst="rect">
            <a:avLst/>
          </a:prstGeom>
        </p:spPr>
      </p:pic>
      <p:pic>
        <p:nvPicPr>
          <p:cNvPr id="5" name="Picture 4"/>
          <p:cNvPicPr>
            <a:picLocks noChangeAspect="1"/>
          </p:cNvPicPr>
          <p:nvPr/>
        </p:nvPicPr>
        <p:blipFill>
          <a:blip r:embed="rId3"/>
          <a:stretch>
            <a:fillRect/>
          </a:stretch>
        </p:blipFill>
        <p:spPr>
          <a:xfrm>
            <a:off x="4914682" y="2929557"/>
            <a:ext cx="3022600" cy="2692400"/>
          </a:xfrm>
          <a:prstGeom prst="rect">
            <a:avLst/>
          </a:prstGeom>
        </p:spPr>
      </p:pic>
    </p:spTree>
    <p:extLst>
      <p:ext uri="{BB962C8B-B14F-4D97-AF65-F5344CB8AC3E}">
        <p14:creationId xmlns:p14="http://schemas.microsoft.com/office/powerpoint/2010/main" val="2442831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rgbClr val="FF0000"/>
                </a:solidFill>
              </a:rPr>
              <a:t>*</a:t>
            </a:r>
            <a:r>
              <a:rPr lang="en-US" u="sng" dirty="0"/>
              <a:t>Ways to promote good health</a:t>
            </a:r>
            <a:endParaRPr lang="en-US" dirty="0"/>
          </a:p>
        </p:txBody>
      </p:sp>
      <p:sp>
        <p:nvSpPr>
          <p:cNvPr id="3" name="Content Placeholder 2"/>
          <p:cNvSpPr>
            <a:spLocks noGrp="1"/>
          </p:cNvSpPr>
          <p:nvPr>
            <p:ph idx="1"/>
          </p:nvPr>
        </p:nvSpPr>
        <p:spPr>
          <a:xfrm>
            <a:off x="455767" y="1600200"/>
            <a:ext cx="8229600" cy="2555327"/>
          </a:xfrm>
        </p:spPr>
        <p:txBody>
          <a:bodyPr>
            <a:normAutofit fontScale="92500"/>
          </a:bodyPr>
          <a:lstStyle/>
          <a:p>
            <a:pPr marL="514350" indent="-514350">
              <a:buAutoNum type="arabicPeriod" startAt="2"/>
            </a:pPr>
            <a:r>
              <a:rPr lang="en-US" u="sng" dirty="0" smtClean="0"/>
              <a:t>Rest:  Provides energy and the ability to deal         with stress.</a:t>
            </a:r>
          </a:p>
          <a:p>
            <a:pPr marL="0" indent="0" algn="ctr">
              <a:buNone/>
            </a:pPr>
            <a:r>
              <a:rPr lang="en-US" u="sng" dirty="0" smtClean="0">
                <a:solidFill>
                  <a:srgbClr val="FF0000"/>
                </a:solidFill>
                <a:latin typeface="Noteworthy Bold"/>
                <a:cs typeface="Noteworthy Bold"/>
              </a:rPr>
              <a:t>*Example:  After studying for 4 hours, you stick to your plan to go to bed at 10pm = to improve your mental alertness and ability to deal with stress.</a:t>
            </a:r>
          </a:p>
          <a:p>
            <a:pPr marL="0" indent="0">
              <a:buNone/>
            </a:pPr>
            <a:endParaRPr lang="en-US" u="sng" dirty="0"/>
          </a:p>
        </p:txBody>
      </p:sp>
      <p:pic>
        <p:nvPicPr>
          <p:cNvPr id="4" name="Picture 3"/>
          <p:cNvPicPr>
            <a:picLocks noChangeAspect="1"/>
          </p:cNvPicPr>
          <p:nvPr/>
        </p:nvPicPr>
        <p:blipFill>
          <a:blip r:embed="rId2"/>
          <a:stretch>
            <a:fillRect/>
          </a:stretch>
        </p:blipFill>
        <p:spPr>
          <a:xfrm>
            <a:off x="2875276" y="4494422"/>
            <a:ext cx="3102237" cy="2075679"/>
          </a:xfrm>
          <a:prstGeom prst="rect">
            <a:avLst/>
          </a:prstGeom>
        </p:spPr>
      </p:pic>
    </p:spTree>
    <p:extLst>
      <p:ext uri="{BB962C8B-B14F-4D97-AF65-F5344CB8AC3E}">
        <p14:creationId xmlns:p14="http://schemas.microsoft.com/office/powerpoint/2010/main" val="35435576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983" y="209013"/>
            <a:ext cx="8875756" cy="1338508"/>
          </a:xfrm>
        </p:spPr>
        <p:txBody>
          <a:bodyPr>
            <a:noAutofit/>
          </a:bodyPr>
          <a:lstStyle/>
          <a:p>
            <a:r>
              <a:rPr lang="en-US" sz="4000" u="sng" dirty="0">
                <a:solidFill>
                  <a:srgbClr val="FF0000"/>
                </a:solidFill>
              </a:rPr>
              <a:t>*</a:t>
            </a:r>
            <a:r>
              <a:rPr lang="en-US" sz="4000" u="sng" dirty="0"/>
              <a:t>Factors that interfere with communication</a:t>
            </a:r>
            <a:endParaRPr lang="en-US" sz="4000" dirty="0"/>
          </a:p>
        </p:txBody>
      </p:sp>
      <p:sp>
        <p:nvSpPr>
          <p:cNvPr id="3" name="Content Placeholder 2"/>
          <p:cNvSpPr>
            <a:spLocks noGrp="1"/>
          </p:cNvSpPr>
          <p:nvPr>
            <p:ph idx="1"/>
          </p:nvPr>
        </p:nvSpPr>
        <p:spPr>
          <a:xfrm>
            <a:off x="457200" y="1547521"/>
            <a:ext cx="8229600" cy="2627866"/>
          </a:xfrm>
        </p:spPr>
        <p:txBody>
          <a:bodyPr>
            <a:normAutofit/>
          </a:bodyPr>
          <a:lstStyle/>
          <a:p>
            <a:pPr marL="0" indent="0">
              <a:buNone/>
            </a:pPr>
            <a:r>
              <a:rPr lang="en-US" dirty="0" smtClean="0"/>
              <a:t>4.  </a:t>
            </a:r>
            <a:r>
              <a:rPr lang="en-US" u="sng" dirty="0" smtClean="0"/>
              <a:t>The receiver must be able to understand the message. Use terms that the patient can understand. (Avoid medical terms such as </a:t>
            </a:r>
            <a:r>
              <a:rPr lang="en-US" u="sng" dirty="0" err="1" smtClean="0"/>
              <a:t>p.o.</a:t>
            </a:r>
            <a:r>
              <a:rPr lang="en-US" u="sng" dirty="0" smtClean="0"/>
              <a:t>, PRN, NPO, etc.)</a:t>
            </a:r>
            <a:endParaRPr lang="en-US" u="sng" dirty="0"/>
          </a:p>
        </p:txBody>
      </p:sp>
      <p:pic>
        <p:nvPicPr>
          <p:cNvPr id="4" name="Picture 3"/>
          <p:cNvPicPr>
            <a:picLocks noChangeAspect="1"/>
          </p:cNvPicPr>
          <p:nvPr/>
        </p:nvPicPr>
        <p:blipFill>
          <a:blip r:embed="rId2"/>
          <a:stretch>
            <a:fillRect/>
          </a:stretch>
        </p:blipFill>
        <p:spPr>
          <a:xfrm>
            <a:off x="3991781" y="3710320"/>
            <a:ext cx="3162300" cy="2578100"/>
          </a:xfrm>
          <a:prstGeom prst="rect">
            <a:avLst/>
          </a:prstGeom>
        </p:spPr>
      </p:pic>
    </p:spTree>
    <p:extLst>
      <p:ext uri="{BB962C8B-B14F-4D97-AF65-F5344CB8AC3E}">
        <p14:creationId xmlns:p14="http://schemas.microsoft.com/office/powerpoint/2010/main" val="3462423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rgbClr val="FF0000"/>
                </a:solidFill>
              </a:rPr>
              <a:t>*</a:t>
            </a:r>
            <a:r>
              <a:rPr lang="en-US" u="sng" dirty="0"/>
              <a:t>Factors that interfere with communication</a:t>
            </a:r>
            <a:endParaRPr lang="en-US" dirty="0"/>
          </a:p>
        </p:txBody>
      </p:sp>
      <p:sp>
        <p:nvSpPr>
          <p:cNvPr id="3" name="Content Placeholder 2"/>
          <p:cNvSpPr>
            <a:spLocks noGrp="1"/>
          </p:cNvSpPr>
          <p:nvPr>
            <p:ph idx="1"/>
          </p:nvPr>
        </p:nvSpPr>
        <p:spPr/>
        <p:txBody>
          <a:bodyPr/>
          <a:lstStyle/>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What is wrong with a nurse asking a 13 year-old girl if she has been NPO since midnight?</a:t>
            </a:r>
          </a:p>
          <a:p>
            <a:pPr marL="0" indent="0" algn="ctr">
              <a:buNone/>
            </a:pPr>
            <a:r>
              <a:rPr lang="en-US" u="sng" dirty="0" smtClean="0">
                <a:solidFill>
                  <a:srgbClr val="FF0000"/>
                </a:solidFill>
                <a:latin typeface="Noteworthy Bold"/>
                <a:cs typeface="Noteworthy Bold"/>
              </a:rPr>
              <a:t>= The receiver may not understand the message.  (Use terms the patient understands.  Avoid using medical terms.)</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380271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81" y="238212"/>
            <a:ext cx="8802765" cy="1361988"/>
          </a:xfrm>
        </p:spPr>
        <p:txBody>
          <a:bodyPr>
            <a:noAutofit/>
          </a:bodyPr>
          <a:lstStyle/>
          <a:p>
            <a:r>
              <a:rPr lang="en-US" sz="4000" u="sng" dirty="0">
                <a:solidFill>
                  <a:srgbClr val="FF0000"/>
                </a:solidFill>
              </a:rPr>
              <a:t>*</a:t>
            </a:r>
            <a:r>
              <a:rPr lang="en-US" sz="4000" u="sng" dirty="0"/>
              <a:t>Factors that interfere with communication</a:t>
            </a:r>
            <a:endParaRPr lang="en-US" sz="4000" dirty="0"/>
          </a:p>
        </p:txBody>
      </p:sp>
      <p:pic>
        <p:nvPicPr>
          <p:cNvPr id="4" name="Picture 3"/>
          <p:cNvPicPr>
            <a:picLocks noChangeAspect="1"/>
          </p:cNvPicPr>
          <p:nvPr/>
        </p:nvPicPr>
        <p:blipFill>
          <a:blip r:embed="rId2"/>
          <a:stretch>
            <a:fillRect/>
          </a:stretch>
        </p:blipFill>
        <p:spPr>
          <a:xfrm>
            <a:off x="716660" y="3965509"/>
            <a:ext cx="3289300" cy="2476500"/>
          </a:xfrm>
          <a:prstGeom prst="rect">
            <a:avLst/>
          </a:prstGeom>
        </p:spPr>
      </p:pic>
      <p:pic>
        <p:nvPicPr>
          <p:cNvPr id="5" name="Picture 4"/>
          <p:cNvPicPr>
            <a:picLocks noChangeAspect="1"/>
          </p:cNvPicPr>
          <p:nvPr/>
        </p:nvPicPr>
        <p:blipFill>
          <a:blip r:embed="rId3"/>
          <a:stretch>
            <a:fillRect/>
          </a:stretch>
        </p:blipFill>
        <p:spPr>
          <a:xfrm>
            <a:off x="4881858" y="3784371"/>
            <a:ext cx="3190994" cy="2928346"/>
          </a:xfrm>
          <a:prstGeom prst="rect">
            <a:avLst/>
          </a:prstGeom>
        </p:spPr>
      </p:pic>
      <p:sp>
        <p:nvSpPr>
          <p:cNvPr id="3" name="Content Placeholder 2"/>
          <p:cNvSpPr>
            <a:spLocks noGrp="1"/>
          </p:cNvSpPr>
          <p:nvPr>
            <p:ph idx="1"/>
          </p:nvPr>
        </p:nvSpPr>
        <p:spPr>
          <a:xfrm>
            <a:off x="406400" y="1600200"/>
            <a:ext cx="8229600" cy="3664771"/>
          </a:xfrm>
        </p:spPr>
        <p:txBody>
          <a:bodyPr>
            <a:normAutofit/>
          </a:bodyPr>
          <a:lstStyle/>
          <a:p>
            <a:pPr marL="514350" indent="-514350">
              <a:buAutoNum type="arabicPeriod" startAt="5"/>
            </a:pPr>
            <a:r>
              <a:rPr lang="en-US" u="sng" dirty="0" smtClean="0"/>
              <a:t>Interruptions or distractions must be avoided. (Ex.: T.V., loud music, crying baby, screaming children, etc.) Find a quiet area.</a:t>
            </a:r>
          </a:p>
        </p:txBody>
      </p:sp>
    </p:spTree>
    <p:extLst>
      <p:ext uri="{BB962C8B-B14F-4D97-AF65-F5344CB8AC3E}">
        <p14:creationId xmlns:p14="http://schemas.microsoft.com/office/powerpoint/2010/main" val="1764857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rgbClr val="FF0000"/>
                </a:solidFill>
              </a:rPr>
              <a:t>*</a:t>
            </a:r>
            <a:r>
              <a:rPr lang="en-US" u="sng" dirty="0"/>
              <a:t>Factors that interfere with communication</a:t>
            </a:r>
            <a:endParaRPr lang="en-US" dirty="0"/>
          </a:p>
        </p:txBody>
      </p:sp>
      <p:sp>
        <p:nvSpPr>
          <p:cNvPr id="3" name="Content Placeholder 2"/>
          <p:cNvSpPr>
            <a:spLocks noGrp="1"/>
          </p:cNvSpPr>
          <p:nvPr>
            <p:ph idx="1"/>
          </p:nvPr>
        </p:nvSpPr>
        <p:spPr/>
        <p:txBody>
          <a:bodyPr/>
          <a:lstStyle/>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a:t>
            </a:r>
            <a:r>
              <a:rPr lang="en-US" u="sng" dirty="0">
                <a:solidFill>
                  <a:srgbClr val="FF0000"/>
                </a:solidFill>
                <a:latin typeface="Noteworthy Bold"/>
                <a:cs typeface="Noteworthy Bold"/>
              </a:rPr>
              <a:t>Example:  When a nurse is giving instructions to a mother who is holding her screaming baby, the nurse must understand what?</a:t>
            </a:r>
          </a:p>
          <a:p>
            <a:pPr marL="0" indent="0" algn="ctr">
              <a:buNone/>
            </a:pPr>
            <a:r>
              <a:rPr lang="en-US" u="sng" dirty="0">
                <a:solidFill>
                  <a:srgbClr val="FF0000"/>
                </a:solidFill>
                <a:latin typeface="Noteworthy Bold"/>
                <a:cs typeface="Noteworthy Bold"/>
              </a:rPr>
              <a:t>= The baby’s behavior could distract the mother &amp; interfere with communication.</a:t>
            </a:r>
          </a:p>
          <a:p>
            <a:pPr marL="0" indent="0">
              <a:buNone/>
            </a:pPr>
            <a:endParaRPr lang="en-US" dirty="0"/>
          </a:p>
        </p:txBody>
      </p:sp>
    </p:spTree>
    <p:extLst>
      <p:ext uri="{BB962C8B-B14F-4D97-AF65-F5344CB8AC3E}">
        <p14:creationId xmlns:p14="http://schemas.microsoft.com/office/powerpoint/2010/main" val="2118572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15"/>
            <a:ext cx="8229600" cy="1916761"/>
          </a:xfrm>
        </p:spPr>
        <p:txBody>
          <a:bodyPr>
            <a:normAutofit/>
          </a:bodyPr>
          <a:lstStyle/>
          <a:p>
            <a:r>
              <a:rPr lang="en-US" sz="3800" u="sng" dirty="0" smtClean="0">
                <a:solidFill>
                  <a:srgbClr val="FF0000"/>
                </a:solidFill>
              </a:rPr>
              <a:t>*</a:t>
            </a:r>
            <a:r>
              <a:rPr lang="en-US" sz="3800" u="sng" dirty="0" smtClean="0"/>
              <a:t>Good Listening Techniques</a:t>
            </a:r>
            <a:br>
              <a:rPr lang="en-US" sz="3800" u="sng" dirty="0" smtClean="0"/>
            </a:br>
            <a:r>
              <a:rPr lang="en-US" sz="3800" u="sng" dirty="0" smtClean="0"/>
              <a:t>(Listening allows the patient to express their fears.)</a:t>
            </a:r>
            <a:endParaRPr lang="en-US" sz="3800" u="sng" dirty="0"/>
          </a:p>
        </p:txBody>
      </p:sp>
      <p:sp>
        <p:nvSpPr>
          <p:cNvPr id="3" name="Content Placeholder 2"/>
          <p:cNvSpPr>
            <a:spLocks noGrp="1"/>
          </p:cNvSpPr>
          <p:nvPr>
            <p:ph idx="1"/>
          </p:nvPr>
        </p:nvSpPr>
        <p:spPr>
          <a:xfrm>
            <a:off x="355012" y="2052776"/>
            <a:ext cx="8229600" cy="1503723"/>
          </a:xfrm>
        </p:spPr>
        <p:txBody>
          <a:bodyPr>
            <a:normAutofit/>
          </a:bodyPr>
          <a:lstStyle/>
          <a:p>
            <a:pPr marL="0" indent="0">
              <a:buNone/>
            </a:pPr>
            <a:r>
              <a:rPr lang="en-US" dirty="0" smtClean="0"/>
              <a:t>1.  Show interest and concern for what the speaker is saying.</a:t>
            </a:r>
            <a:endParaRPr lang="en-US" dirty="0"/>
          </a:p>
        </p:txBody>
      </p:sp>
      <p:pic>
        <p:nvPicPr>
          <p:cNvPr id="5" name="Picture 4"/>
          <p:cNvPicPr>
            <a:picLocks noChangeAspect="1"/>
          </p:cNvPicPr>
          <p:nvPr/>
        </p:nvPicPr>
        <p:blipFill>
          <a:blip r:embed="rId2"/>
          <a:stretch>
            <a:fillRect/>
          </a:stretch>
        </p:blipFill>
        <p:spPr>
          <a:xfrm>
            <a:off x="3591999" y="3182638"/>
            <a:ext cx="4992613" cy="3425756"/>
          </a:xfrm>
          <a:prstGeom prst="rect">
            <a:avLst/>
          </a:prstGeom>
        </p:spPr>
      </p:pic>
    </p:spTree>
    <p:extLst>
      <p:ext uri="{BB962C8B-B14F-4D97-AF65-F5344CB8AC3E}">
        <p14:creationId xmlns:p14="http://schemas.microsoft.com/office/powerpoint/2010/main" val="138589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14"/>
            <a:ext cx="8229600" cy="1143000"/>
          </a:xfrm>
        </p:spPr>
        <p:txBody>
          <a:bodyPr/>
          <a:lstStyle/>
          <a:p>
            <a:r>
              <a:rPr lang="en-US" sz="5400" u="sng" dirty="0">
                <a:solidFill>
                  <a:srgbClr val="FF0000"/>
                </a:solidFill>
              </a:rPr>
              <a:t>*</a:t>
            </a:r>
            <a:r>
              <a:rPr lang="en-US" sz="5400" u="sng" dirty="0"/>
              <a:t>Good Listening Techniques</a:t>
            </a:r>
            <a:endParaRPr lang="en-US" dirty="0"/>
          </a:p>
        </p:txBody>
      </p:sp>
      <p:sp>
        <p:nvSpPr>
          <p:cNvPr id="3" name="Content Placeholder 2"/>
          <p:cNvSpPr>
            <a:spLocks noGrp="1"/>
          </p:cNvSpPr>
          <p:nvPr>
            <p:ph idx="1"/>
          </p:nvPr>
        </p:nvSpPr>
        <p:spPr>
          <a:xfrm>
            <a:off x="457200" y="1322814"/>
            <a:ext cx="8229600" cy="1810307"/>
          </a:xfrm>
        </p:spPr>
        <p:txBody>
          <a:bodyPr/>
          <a:lstStyle/>
          <a:p>
            <a:pPr marL="0" indent="0">
              <a:buNone/>
            </a:pPr>
            <a:r>
              <a:rPr lang="en-US" dirty="0" smtClean="0"/>
              <a:t>2.  Avoid interrupting the speaker.</a:t>
            </a:r>
            <a:endParaRPr lang="en-US" dirty="0"/>
          </a:p>
        </p:txBody>
      </p:sp>
      <p:pic>
        <p:nvPicPr>
          <p:cNvPr id="4" name="Picture 3"/>
          <p:cNvPicPr>
            <a:picLocks noChangeAspect="1"/>
          </p:cNvPicPr>
          <p:nvPr/>
        </p:nvPicPr>
        <p:blipFill>
          <a:blip r:embed="rId2"/>
          <a:stretch>
            <a:fillRect/>
          </a:stretch>
        </p:blipFill>
        <p:spPr>
          <a:xfrm>
            <a:off x="2872821" y="3425106"/>
            <a:ext cx="3048000" cy="2667000"/>
          </a:xfrm>
          <a:prstGeom prst="rect">
            <a:avLst/>
          </a:prstGeom>
        </p:spPr>
      </p:pic>
    </p:spTree>
    <p:extLst>
      <p:ext uri="{BB962C8B-B14F-4D97-AF65-F5344CB8AC3E}">
        <p14:creationId xmlns:p14="http://schemas.microsoft.com/office/powerpoint/2010/main" val="3611048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14"/>
            <a:ext cx="8229600" cy="1143000"/>
          </a:xfrm>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457200" y="1167941"/>
            <a:ext cx="8229600" cy="1459925"/>
          </a:xfrm>
        </p:spPr>
        <p:txBody>
          <a:bodyPr/>
          <a:lstStyle/>
          <a:p>
            <a:pPr marL="0" indent="0">
              <a:buNone/>
            </a:pPr>
            <a:r>
              <a:rPr lang="en-US" dirty="0" smtClean="0"/>
              <a:t>3.  Pay attention to what the speaker is saying.</a:t>
            </a:r>
            <a:endParaRPr lang="en-US" dirty="0"/>
          </a:p>
        </p:txBody>
      </p:sp>
      <p:pic>
        <p:nvPicPr>
          <p:cNvPr id="4" name="Picture 3"/>
          <p:cNvPicPr>
            <a:picLocks noChangeAspect="1"/>
          </p:cNvPicPr>
          <p:nvPr/>
        </p:nvPicPr>
        <p:blipFill>
          <a:blip r:embed="rId2"/>
          <a:stretch>
            <a:fillRect/>
          </a:stretch>
        </p:blipFill>
        <p:spPr>
          <a:xfrm>
            <a:off x="1761957" y="2627866"/>
            <a:ext cx="5653971" cy="3695795"/>
          </a:xfrm>
          <a:prstGeom prst="rect">
            <a:avLst/>
          </a:prstGeom>
        </p:spPr>
      </p:pic>
    </p:spTree>
    <p:extLst>
      <p:ext uri="{BB962C8B-B14F-4D97-AF65-F5344CB8AC3E}">
        <p14:creationId xmlns:p14="http://schemas.microsoft.com/office/powerpoint/2010/main" val="1688200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020"/>
            <a:ext cx="8229600" cy="1143000"/>
          </a:xfrm>
        </p:spPr>
        <p:txBody>
          <a:bodyPr/>
          <a:lstStyle/>
          <a:p>
            <a:r>
              <a:rPr lang="en-US" sz="5400" u="sng" dirty="0">
                <a:solidFill>
                  <a:srgbClr val="FF0000"/>
                </a:solidFill>
              </a:rPr>
              <a:t>*</a:t>
            </a:r>
            <a:r>
              <a:rPr lang="en-US" sz="5400" u="sng" dirty="0"/>
              <a:t>Good Listening Techniques</a:t>
            </a:r>
            <a:endParaRPr lang="en-US" dirty="0"/>
          </a:p>
        </p:txBody>
      </p:sp>
      <p:sp>
        <p:nvSpPr>
          <p:cNvPr id="3" name="Content Placeholder 2"/>
          <p:cNvSpPr>
            <a:spLocks noGrp="1"/>
          </p:cNvSpPr>
          <p:nvPr>
            <p:ph idx="1"/>
          </p:nvPr>
        </p:nvSpPr>
        <p:spPr>
          <a:xfrm>
            <a:off x="457200" y="1051145"/>
            <a:ext cx="8229600" cy="3393855"/>
          </a:xfrm>
        </p:spPr>
        <p:txBody>
          <a:bodyPr>
            <a:normAutofit fontScale="92500" lnSpcReduction="20000"/>
          </a:bodyPr>
          <a:lstStyle/>
          <a:p>
            <a:pPr marL="514350" indent="-514350">
              <a:buAutoNum type="arabicPeriod" startAt="4"/>
            </a:pPr>
            <a:r>
              <a:rPr lang="en-US" dirty="0" smtClean="0"/>
              <a:t>Be alert and maintain eye contact with the speaker.</a:t>
            </a:r>
          </a:p>
          <a:p>
            <a:pPr marL="0" indent="0" algn="ctr">
              <a:buNone/>
            </a:pPr>
            <a:r>
              <a:rPr lang="en-US" u="sng" dirty="0" smtClean="0">
                <a:solidFill>
                  <a:srgbClr val="FF0000"/>
                </a:solidFill>
                <a:latin typeface="Noteworthy Bold"/>
                <a:cs typeface="Noteworthy Bold"/>
              </a:rPr>
              <a:t>*Example: A patient tells her doctor she is frightened.  The doctor asks her to explain. What behavior would further demonstrate the doctor’s listening skills?</a:t>
            </a:r>
          </a:p>
          <a:p>
            <a:pPr marL="0" indent="0" algn="ctr">
              <a:buNone/>
            </a:pPr>
            <a:r>
              <a:rPr lang="en-US" u="sng" dirty="0" smtClean="0">
                <a:solidFill>
                  <a:srgbClr val="FF0000"/>
                </a:solidFill>
                <a:latin typeface="Noteworthy Bold"/>
                <a:cs typeface="Noteworthy Bold"/>
              </a:rPr>
              <a:t>= Maintaining eye contact &amp; trying to understand the patient’s fears.</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3156858" y="4240872"/>
            <a:ext cx="2811186" cy="2327836"/>
          </a:xfrm>
          <a:prstGeom prst="rect">
            <a:avLst/>
          </a:prstGeom>
        </p:spPr>
      </p:pic>
    </p:spTree>
    <p:extLst>
      <p:ext uri="{BB962C8B-B14F-4D97-AF65-F5344CB8AC3E}">
        <p14:creationId xmlns:p14="http://schemas.microsoft.com/office/powerpoint/2010/main" val="1052667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15"/>
            <a:ext cx="8229600" cy="1143000"/>
          </a:xfrm>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355012" y="1080345"/>
            <a:ext cx="8229600" cy="2000098"/>
          </a:xfrm>
        </p:spPr>
        <p:txBody>
          <a:bodyPr/>
          <a:lstStyle/>
          <a:p>
            <a:pPr marL="0" indent="0">
              <a:buNone/>
            </a:pPr>
            <a:r>
              <a:rPr lang="en-US" dirty="0" smtClean="0"/>
              <a:t>5.  Avoid thinking about how you are going to respond.</a:t>
            </a:r>
            <a:endParaRPr lang="en-US" dirty="0"/>
          </a:p>
        </p:txBody>
      </p:sp>
      <p:pic>
        <p:nvPicPr>
          <p:cNvPr id="4" name="Picture 3"/>
          <p:cNvPicPr>
            <a:picLocks noChangeAspect="1"/>
          </p:cNvPicPr>
          <p:nvPr/>
        </p:nvPicPr>
        <p:blipFill>
          <a:blip r:embed="rId2"/>
          <a:stretch>
            <a:fillRect/>
          </a:stretch>
        </p:blipFill>
        <p:spPr>
          <a:xfrm>
            <a:off x="3572094" y="2511071"/>
            <a:ext cx="3070125" cy="3777557"/>
          </a:xfrm>
          <a:prstGeom prst="rect">
            <a:avLst/>
          </a:prstGeom>
        </p:spPr>
      </p:pic>
    </p:spTree>
    <p:extLst>
      <p:ext uri="{BB962C8B-B14F-4D97-AF65-F5344CB8AC3E}">
        <p14:creationId xmlns:p14="http://schemas.microsoft.com/office/powerpoint/2010/main" val="2390940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15"/>
            <a:ext cx="8229600" cy="1143000"/>
          </a:xfrm>
        </p:spPr>
        <p:txBody>
          <a:bodyPr/>
          <a:lstStyle/>
          <a:p>
            <a:r>
              <a:rPr lang="en-US" sz="5400" u="sng" dirty="0">
                <a:solidFill>
                  <a:srgbClr val="FF0000"/>
                </a:solidFill>
              </a:rPr>
              <a:t>*</a:t>
            </a:r>
            <a:r>
              <a:rPr lang="en-US" sz="5400" u="sng" dirty="0"/>
              <a:t>Good Listening Techniques</a:t>
            </a:r>
            <a:endParaRPr lang="en-US" dirty="0"/>
          </a:p>
        </p:txBody>
      </p:sp>
      <p:sp>
        <p:nvSpPr>
          <p:cNvPr id="3" name="Content Placeholder 2"/>
          <p:cNvSpPr>
            <a:spLocks noGrp="1"/>
          </p:cNvSpPr>
          <p:nvPr>
            <p:ph idx="1"/>
          </p:nvPr>
        </p:nvSpPr>
        <p:spPr>
          <a:xfrm>
            <a:off x="457200" y="1138742"/>
            <a:ext cx="8229600" cy="1751910"/>
          </a:xfrm>
        </p:spPr>
        <p:txBody>
          <a:bodyPr/>
          <a:lstStyle/>
          <a:p>
            <a:pPr marL="0" indent="0">
              <a:buNone/>
            </a:pPr>
            <a:r>
              <a:rPr lang="en-US" dirty="0" smtClean="0"/>
              <a:t>6.  Try to eliminate your own prejudices and see the other person’s point of view.</a:t>
            </a:r>
            <a:endParaRPr lang="en-US" dirty="0"/>
          </a:p>
        </p:txBody>
      </p:sp>
      <p:pic>
        <p:nvPicPr>
          <p:cNvPr id="4" name="Picture 3"/>
          <p:cNvPicPr>
            <a:picLocks noChangeAspect="1"/>
          </p:cNvPicPr>
          <p:nvPr/>
        </p:nvPicPr>
        <p:blipFill>
          <a:blip r:embed="rId2"/>
          <a:stretch>
            <a:fillRect/>
          </a:stretch>
        </p:blipFill>
        <p:spPr>
          <a:xfrm>
            <a:off x="1524000" y="3057631"/>
            <a:ext cx="6096000" cy="3429000"/>
          </a:xfrm>
          <a:prstGeom prst="rect">
            <a:avLst/>
          </a:prstGeom>
        </p:spPr>
      </p:pic>
    </p:spTree>
    <p:extLst>
      <p:ext uri="{BB962C8B-B14F-4D97-AF65-F5344CB8AC3E}">
        <p14:creationId xmlns:p14="http://schemas.microsoft.com/office/powerpoint/2010/main" val="187455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rgbClr val="FF0000"/>
                </a:solidFill>
              </a:rPr>
              <a:t>*</a:t>
            </a:r>
            <a:r>
              <a:rPr lang="en-US" u="sng" dirty="0"/>
              <a:t>Ways to promote good health</a:t>
            </a:r>
            <a:endParaRPr lang="en-US" dirty="0"/>
          </a:p>
        </p:txBody>
      </p:sp>
      <p:pic>
        <p:nvPicPr>
          <p:cNvPr id="5" name="Picture 4" descr="IMG_023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878" y="4067958"/>
            <a:ext cx="4158083" cy="2623372"/>
          </a:xfrm>
          <a:prstGeom prst="rect">
            <a:avLst/>
          </a:prstGeom>
        </p:spPr>
      </p:pic>
      <p:sp>
        <p:nvSpPr>
          <p:cNvPr id="3" name="Content Placeholder 2"/>
          <p:cNvSpPr>
            <a:spLocks noGrp="1"/>
          </p:cNvSpPr>
          <p:nvPr>
            <p:ph idx="1"/>
          </p:nvPr>
        </p:nvSpPr>
        <p:spPr>
          <a:xfrm>
            <a:off x="457200" y="1600200"/>
            <a:ext cx="8229600" cy="2955693"/>
          </a:xfrm>
        </p:spPr>
        <p:txBody>
          <a:bodyPr>
            <a:normAutofit lnSpcReduction="10000"/>
          </a:bodyPr>
          <a:lstStyle/>
          <a:p>
            <a:pPr marL="514350" indent="-514350">
              <a:buAutoNum type="arabicPeriod" startAt="3"/>
            </a:pPr>
            <a:r>
              <a:rPr lang="en-US" u="sng" dirty="0" smtClean="0"/>
              <a:t>Exercise:  Maintains circulation, improves muscle tone, helps attitude and promotes restful sleep.</a:t>
            </a:r>
          </a:p>
          <a:p>
            <a:pPr marL="0" indent="0" algn="ctr">
              <a:buNone/>
            </a:pPr>
            <a:r>
              <a:rPr lang="en-US" u="sng" dirty="0" smtClean="0">
                <a:solidFill>
                  <a:srgbClr val="FF0000"/>
                </a:solidFill>
                <a:latin typeface="Noteworthy Bold"/>
                <a:cs typeface="Noteworthy Bold"/>
              </a:rPr>
              <a:t>*Example: Regular dance or exercise 3-4 times a week will maintain </a:t>
            </a:r>
            <a:r>
              <a:rPr lang="en-US" u="sng" dirty="0" err="1" smtClean="0">
                <a:solidFill>
                  <a:srgbClr val="FF0000"/>
                </a:solidFill>
                <a:latin typeface="Noteworthy Bold"/>
                <a:cs typeface="Noteworthy Bold"/>
              </a:rPr>
              <a:t>circualtion</a:t>
            </a:r>
            <a:r>
              <a:rPr lang="en-US" u="sng" dirty="0" smtClean="0">
                <a:solidFill>
                  <a:srgbClr val="FF0000"/>
                </a:solidFill>
                <a:latin typeface="Noteworthy Bold"/>
                <a:cs typeface="Noteworthy Bold"/>
              </a:rPr>
              <a:t> &amp; improve muscle tone.</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38732385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615"/>
            <a:ext cx="8229600" cy="1143000"/>
          </a:xfrm>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457200" y="1287896"/>
            <a:ext cx="8229600" cy="1693515"/>
          </a:xfrm>
        </p:spPr>
        <p:txBody>
          <a:bodyPr/>
          <a:lstStyle/>
          <a:p>
            <a:pPr marL="0" indent="0">
              <a:buNone/>
            </a:pPr>
            <a:r>
              <a:rPr lang="en-US" dirty="0" smtClean="0"/>
              <a:t>7.  Eliminate distractions by moving to a quiet area for the conversation.</a:t>
            </a:r>
            <a:endParaRPr lang="en-US" dirty="0"/>
          </a:p>
        </p:txBody>
      </p:sp>
      <p:pic>
        <p:nvPicPr>
          <p:cNvPr id="4" name="Picture 3"/>
          <p:cNvPicPr>
            <a:picLocks noChangeAspect="1"/>
          </p:cNvPicPr>
          <p:nvPr/>
        </p:nvPicPr>
        <p:blipFill>
          <a:blip r:embed="rId2"/>
          <a:stretch>
            <a:fillRect/>
          </a:stretch>
        </p:blipFill>
        <p:spPr>
          <a:xfrm>
            <a:off x="3024683" y="3098205"/>
            <a:ext cx="5080000" cy="3549728"/>
          </a:xfrm>
          <a:prstGeom prst="rect">
            <a:avLst/>
          </a:prstGeom>
        </p:spPr>
      </p:pic>
    </p:spTree>
    <p:extLst>
      <p:ext uri="{BB962C8B-B14F-4D97-AF65-F5344CB8AC3E}">
        <p14:creationId xmlns:p14="http://schemas.microsoft.com/office/powerpoint/2010/main" val="1519659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16"/>
            <a:ext cx="8229600" cy="1143000"/>
          </a:xfrm>
        </p:spPr>
        <p:txBody>
          <a:bodyPr/>
          <a:lstStyle/>
          <a:p>
            <a:r>
              <a:rPr lang="en-US" sz="5400" u="sng" dirty="0">
                <a:solidFill>
                  <a:srgbClr val="FF0000"/>
                </a:solidFill>
              </a:rPr>
              <a:t>*</a:t>
            </a:r>
            <a:r>
              <a:rPr lang="en-US" sz="5400" u="sng" dirty="0"/>
              <a:t>Good Listening Techniques</a:t>
            </a:r>
            <a:endParaRPr lang="en-US" dirty="0"/>
          </a:p>
        </p:txBody>
      </p:sp>
      <p:sp>
        <p:nvSpPr>
          <p:cNvPr id="3" name="Content Placeholder 2"/>
          <p:cNvSpPr>
            <a:spLocks noGrp="1"/>
          </p:cNvSpPr>
          <p:nvPr>
            <p:ph idx="1"/>
          </p:nvPr>
        </p:nvSpPr>
        <p:spPr>
          <a:xfrm>
            <a:off x="457200" y="1124143"/>
            <a:ext cx="8229600" cy="1970900"/>
          </a:xfrm>
        </p:spPr>
        <p:txBody>
          <a:bodyPr/>
          <a:lstStyle/>
          <a:p>
            <a:pPr marL="0" indent="0">
              <a:buNone/>
            </a:pPr>
            <a:r>
              <a:rPr lang="en-US" dirty="0" smtClean="0"/>
              <a:t>8.  Watch the speaker closely to observe actions that may contradict what the person is saying.</a:t>
            </a:r>
            <a:endParaRPr lang="en-US" dirty="0"/>
          </a:p>
        </p:txBody>
      </p:sp>
      <p:pic>
        <p:nvPicPr>
          <p:cNvPr id="4" name="Picture 3"/>
          <p:cNvPicPr>
            <a:picLocks noChangeAspect="1"/>
          </p:cNvPicPr>
          <p:nvPr/>
        </p:nvPicPr>
        <p:blipFill>
          <a:blip r:embed="rId2"/>
          <a:stretch>
            <a:fillRect/>
          </a:stretch>
        </p:blipFill>
        <p:spPr>
          <a:xfrm>
            <a:off x="2717212" y="3530735"/>
            <a:ext cx="3492500" cy="2324100"/>
          </a:xfrm>
          <a:prstGeom prst="rect">
            <a:avLst/>
          </a:prstGeom>
        </p:spPr>
      </p:pic>
    </p:spTree>
    <p:extLst>
      <p:ext uri="{BB962C8B-B14F-4D97-AF65-F5344CB8AC3E}">
        <p14:creationId xmlns:p14="http://schemas.microsoft.com/office/powerpoint/2010/main" val="1388195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457200" y="1401528"/>
            <a:ext cx="8229600" cy="3270234"/>
          </a:xfrm>
        </p:spPr>
        <p:txBody>
          <a:bodyPr>
            <a:normAutofit/>
          </a:bodyPr>
          <a:lstStyle/>
          <a:p>
            <a:pPr marL="0" indent="0">
              <a:buNone/>
            </a:pPr>
            <a:r>
              <a:rPr lang="en-US" dirty="0" smtClean="0"/>
              <a:t>9.  </a:t>
            </a:r>
            <a:r>
              <a:rPr lang="en-US" u="sng" dirty="0" smtClean="0"/>
              <a:t>Reflect statements back to the speaker to let them know you hear them. (Ex.: A patient states he doesn’t want his bath now because he wants to sleep, respond by saying, “I’ll come back in an hour to see if you’re ready.”</a:t>
            </a:r>
            <a:endParaRPr lang="en-US" u="sng" dirty="0"/>
          </a:p>
        </p:txBody>
      </p:sp>
      <p:pic>
        <p:nvPicPr>
          <p:cNvPr id="4" name="Picture 3"/>
          <p:cNvPicPr>
            <a:picLocks noChangeAspect="1"/>
          </p:cNvPicPr>
          <p:nvPr/>
        </p:nvPicPr>
        <p:blipFill>
          <a:blip r:embed="rId2"/>
          <a:stretch>
            <a:fillRect/>
          </a:stretch>
        </p:blipFill>
        <p:spPr>
          <a:xfrm>
            <a:off x="1401436" y="4671762"/>
            <a:ext cx="6321056" cy="2040246"/>
          </a:xfrm>
          <a:prstGeom prst="rect">
            <a:avLst/>
          </a:prstGeom>
        </p:spPr>
      </p:pic>
    </p:spTree>
    <p:extLst>
      <p:ext uri="{BB962C8B-B14F-4D97-AF65-F5344CB8AC3E}">
        <p14:creationId xmlns:p14="http://schemas.microsoft.com/office/powerpoint/2010/main" val="1258100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457200" y="1474525"/>
            <a:ext cx="8229600" cy="2627866"/>
          </a:xfrm>
        </p:spPr>
        <p:txBody>
          <a:bodyPr>
            <a:normAutofit fontScale="92500"/>
          </a:bodyPr>
          <a:lstStyle/>
          <a:p>
            <a:pPr marL="514350" indent="-514350">
              <a:buAutoNum type="arabicPeriod" startAt="10"/>
            </a:pPr>
            <a:r>
              <a:rPr lang="en-US" sz="2800" u="sng" dirty="0" smtClean="0"/>
              <a:t>Ask questions if you do not understand part of the message. (Ex.: If the patient says they are frightened, ask them to explain. Listen and maintain eye contact.)</a:t>
            </a:r>
          </a:p>
          <a:p>
            <a:pPr marL="0" indent="0" algn="ctr">
              <a:buNone/>
            </a:pPr>
            <a:r>
              <a:rPr lang="en-US" sz="2800" u="sng" dirty="0" smtClean="0">
                <a:solidFill>
                  <a:srgbClr val="FF0000"/>
                </a:solidFill>
                <a:latin typeface="Noteworthy Bold"/>
                <a:cs typeface="Noteworthy Bold"/>
              </a:rPr>
              <a:t>*Also:  If a patient tells you he just cannot stay in the hospital &amp; you are not sure what he means. </a:t>
            </a:r>
          </a:p>
          <a:p>
            <a:pPr marL="0" indent="0" algn="ctr">
              <a:buNone/>
            </a:pPr>
            <a:r>
              <a:rPr lang="en-US" sz="2800" u="sng" dirty="0" smtClean="0">
                <a:solidFill>
                  <a:srgbClr val="FF0000"/>
                </a:solidFill>
                <a:latin typeface="Noteworthy Bold"/>
                <a:cs typeface="Noteworthy Bold"/>
              </a:rPr>
              <a:t> You should? =Ask him to explain.</a:t>
            </a:r>
            <a:endParaRPr lang="en-US" sz="2800"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1172515" y="4102391"/>
            <a:ext cx="6520780" cy="2522021"/>
          </a:xfrm>
          <a:prstGeom prst="rect">
            <a:avLst/>
          </a:prstGeom>
        </p:spPr>
      </p:pic>
    </p:spTree>
    <p:extLst>
      <p:ext uri="{BB962C8B-B14F-4D97-AF65-F5344CB8AC3E}">
        <p14:creationId xmlns:p14="http://schemas.microsoft.com/office/powerpoint/2010/main" val="1845639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u="sng" dirty="0">
                <a:solidFill>
                  <a:srgbClr val="FF0000"/>
                </a:solidFill>
              </a:rPr>
              <a:t>*</a:t>
            </a:r>
            <a:r>
              <a:rPr lang="en-US" sz="4800" u="sng" dirty="0"/>
              <a:t>Good Listening Techniques</a:t>
            </a:r>
            <a:endParaRPr lang="en-US" dirty="0"/>
          </a:p>
        </p:txBody>
      </p:sp>
      <p:sp>
        <p:nvSpPr>
          <p:cNvPr id="3" name="Content Placeholder 2"/>
          <p:cNvSpPr>
            <a:spLocks noGrp="1"/>
          </p:cNvSpPr>
          <p:nvPr>
            <p:ph idx="1"/>
          </p:nvPr>
        </p:nvSpPr>
        <p:spPr>
          <a:xfrm>
            <a:off x="457200" y="1416127"/>
            <a:ext cx="8229600" cy="2073094"/>
          </a:xfrm>
        </p:spPr>
        <p:txBody>
          <a:bodyPr/>
          <a:lstStyle/>
          <a:p>
            <a:pPr marL="0" indent="0">
              <a:buNone/>
            </a:pPr>
            <a:r>
              <a:rPr lang="en-US" dirty="0" smtClean="0"/>
              <a:t>11.  Keep your temper under control and keep a positive attitude.</a:t>
            </a:r>
            <a:endParaRPr lang="en-US" dirty="0"/>
          </a:p>
        </p:txBody>
      </p:sp>
      <p:pic>
        <p:nvPicPr>
          <p:cNvPr id="4" name="Picture 3"/>
          <p:cNvPicPr>
            <a:picLocks noChangeAspect="1"/>
          </p:cNvPicPr>
          <p:nvPr/>
        </p:nvPicPr>
        <p:blipFill>
          <a:blip r:embed="rId2"/>
          <a:stretch>
            <a:fillRect/>
          </a:stretch>
        </p:blipFill>
        <p:spPr>
          <a:xfrm>
            <a:off x="834033" y="3632929"/>
            <a:ext cx="3492500" cy="2324100"/>
          </a:xfrm>
          <a:prstGeom prst="rect">
            <a:avLst/>
          </a:prstGeom>
        </p:spPr>
      </p:pic>
      <p:pic>
        <p:nvPicPr>
          <p:cNvPr id="5" name="Picture 4"/>
          <p:cNvPicPr>
            <a:picLocks noChangeAspect="1"/>
          </p:cNvPicPr>
          <p:nvPr/>
        </p:nvPicPr>
        <p:blipFill>
          <a:blip r:embed="rId3"/>
          <a:stretch>
            <a:fillRect/>
          </a:stretch>
        </p:blipFill>
        <p:spPr>
          <a:xfrm>
            <a:off x="4877758" y="2683979"/>
            <a:ext cx="3492500" cy="2336800"/>
          </a:xfrm>
          <a:prstGeom prst="rect">
            <a:avLst/>
          </a:prstGeom>
        </p:spPr>
      </p:pic>
    </p:spTree>
    <p:extLst>
      <p:ext uri="{BB962C8B-B14F-4D97-AF65-F5344CB8AC3E}">
        <p14:creationId xmlns:p14="http://schemas.microsoft.com/office/powerpoint/2010/main" val="3067330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15"/>
            <a:ext cx="8229600" cy="1143000"/>
          </a:xfrm>
        </p:spPr>
        <p:txBody>
          <a:bodyPr/>
          <a:lstStyle/>
          <a:p>
            <a:r>
              <a:rPr lang="en-US" u="sng" dirty="0" smtClean="0">
                <a:solidFill>
                  <a:srgbClr val="FF0000"/>
                </a:solidFill>
              </a:rPr>
              <a:t>*</a:t>
            </a:r>
            <a:r>
              <a:rPr lang="en-US" u="sng" dirty="0" smtClean="0"/>
              <a:t>Non-verbal Communications</a:t>
            </a:r>
            <a:endParaRPr lang="en-US" u="sng" dirty="0"/>
          </a:p>
        </p:txBody>
      </p:sp>
      <p:sp>
        <p:nvSpPr>
          <p:cNvPr id="3" name="Content Placeholder 2"/>
          <p:cNvSpPr>
            <a:spLocks noGrp="1"/>
          </p:cNvSpPr>
          <p:nvPr>
            <p:ph idx="1"/>
          </p:nvPr>
        </p:nvSpPr>
        <p:spPr>
          <a:xfrm>
            <a:off x="325815" y="1109544"/>
            <a:ext cx="8229600" cy="1138742"/>
          </a:xfrm>
        </p:spPr>
        <p:txBody>
          <a:bodyPr/>
          <a:lstStyle/>
          <a:p>
            <a:r>
              <a:rPr lang="en-US" u="sng" dirty="0" smtClean="0"/>
              <a:t>Facial Expressions</a:t>
            </a:r>
            <a:r>
              <a:rPr lang="en-US" dirty="0" smtClean="0"/>
              <a:t>: Boredom, smile, frown.</a:t>
            </a:r>
            <a:endParaRPr lang="en-US" dirty="0"/>
          </a:p>
        </p:txBody>
      </p:sp>
      <p:pic>
        <p:nvPicPr>
          <p:cNvPr id="4" name="Picture 3"/>
          <p:cNvPicPr>
            <a:picLocks noChangeAspect="1"/>
          </p:cNvPicPr>
          <p:nvPr/>
        </p:nvPicPr>
        <p:blipFill>
          <a:blip r:embed="rId2"/>
          <a:stretch>
            <a:fillRect/>
          </a:stretch>
        </p:blipFill>
        <p:spPr>
          <a:xfrm>
            <a:off x="723900" y="2762306"/>
            <a:ext cx="2476500" cy="3289300"/>
          </a:xfrm>
          <a:prstGeom prst="rect">
            <a:avLst/>
          </a:prstGeom>
        </p:spPr>
      </p:pic>
      <p:pic>
        <p:nvPicPr>
          <p:cNvPr id="6" name="Picture 5"/>
          <p:cNvPicPr>
            <a:picLocks noChangeAspect="1"/>
          </p:cNvPicPr>
          <p:nvPr/>
        </p:nvPicPr>
        <p:blipFill>
          <a:blip r:embed="rId3"/>
          <a:stretch>
            <a:fillRect/>
          </a:stretch>
        </p:blipFill>
        <p:spPr>
          <a:xfrm>
            <a:off x="5194300" y="2248286"/>
            <a:ext cx="3492500" cy="2324100"/>
          </a:xfrm>
          <a:prstGeom prst="rect">
            <a:avLst/>
          </a:prstGeom>
        </p:spPr>
      </p:pic>
      <p:pic>
        <p:nvPicPr>
          <p:cNvPr id="7" name="Picture 6"/>
          <p:cNvPicPr>
            <a:picLocks noChangeAspect="1"/>
          </p:cNvPicPr>
          <p:nvPr/>
        </p:nvPicPr>
        <p:blipFill>
          <a:blip r:embed="rId4"/>
          <a:stretch>
            <a:fillRect/>
          </a:stretch>
        </p:blipFill>
        <p:spPr>
          <a:xfrm>
            <a:off x="3200400" y="3422650"/>
            <a:ext cx="2743200" cy="2959100"/>
          </a:xfrm>
          <a:prstGeom prst="rect">
            <a:avLst/>
          </a:prstGeom>
        </p:spPr>
      </p:pic>
    </p:spTree>
    <p:extLst>
      <p:ext uri="{BB962C8B-B14F-4D97-AF65-F5344CB8AC3E}">
        <p14:creationId xmlns:p14="http://schemas.microsoft.com/office/powerpoint/2010/main" val="779470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15"/>
            <a:ext cx="8229600" cy="1143000"/>
          </a:xfrm>
        </p:spPr>
        <p:txBody>
          <a:bodyPr/>
          <a:lstStyle/>
          <a:p>
            <a:r>
              <a:rPr lang="en-US" u="sng" dirty="0">
                <a:solidFill>
                  <a:srgbClr val="FF0000"/>
                </a:solidFill>
              </a:rPr>
              <a:t>*</a:t>
            </a:r>
            <a:r>
              <a:rPr lang="en-US" u="sng" dirty="0"/>
              <a:t>Non-verbal Communications</a:t>
            </a:r>
            <a:endParaRPr lang="en-US" dirty="0"/>
          </a:p>
        </p:txBody>
      </p:sp>
      <p:sp>
        <p:nvSpPr>
          <p:cNvPr id="3" name="Content Placeholder 2"/>
          <p:cNvSpPr>
            <a:spLocks noGrp="1"/>
          </p:cNvSpPr>
          <p:nvPr>
            <p:ph idx="1"/>
          </p:nvPr>
        </p:nvSpPr>
        <p:spPr>
          <a:xfrm>
            <a:off x="457200" y="1094944"/>
            <a:ext cx="8229600" cy="1167940"/>
          </a:xfrm>
        </p:spPr>
        <p:txBody>
          <a:bodyPr/>
          <a:lstStyle/>
          <a:p>
            <a:r>
              <a:rPr lang="en-US" u="sng" dirty="0" smtClean="0"/>
              <a:t>Eye Contact</a:t>
            </a:r>
            <a:r>
              <a:rPr lang="en-US" dirty="0" smtClean="0"/>
              <a:t>:  Looking down, looking around. </a:t>
            </a:r>
            <a:endParaRPr lang="en-US" dirty="0"/>
          </a:p>
        </p:txBody>
      </p:sp>
      <p:pic>
        <p:nvPicPr>
          <p:cNvPr id="4" name="Picture 3"/>
          <p:cNvPicPr>
            <a:picLocks noChangeAspect="1"/>
          </p:cNvPicPr>
          <p:nvPr/>
        </p:nvPicPr>
        <p:blipFill>
          <a:blip r:embed="rId2"/>
          <a:stretch>
            <a:fillRect/>
          </a:stretch>
        </p:blipFill>
        <p:spPr>
          <a:xfrm>
            <a:off x="1071738" y="2846855"/>
            <a:ext cx="2796807" cy="3518420"/>
          </a:xfrm>
          <a:prstGeom prst="rect">
            <a:avLst/>
          </a:prstGeom>
        </p:spPr>
      </p:pic>
      <p:pic>
        <p:nvPicPr>
          <p:cNvPr id="5" name="Picture 4"/>
          <p:cNvPicPr>
            <a:picLocks noChangeAspect="1"/>
          </p:cNvPicPr>
          <p:nvPr/>
        </p:nvPicPr>
        <p:blipFill>
          <a:blip r:embed="rId3"/>
          <a:stretch>
            <a:fillRect/>
          </a:stretch>
        </p:blipFill>
        <p:spPr>
          <a:xfrm>
            <a:off x="4764180" y="3246347"/>
            <a:ext cx="3340100" cy="2438400"/>
          </a:xfrm>
          <a:prstGeom prst="rect">
            <a:avLst/>
          </a:prstGeom>
        </p:spPr>
      </p:pic>
    </p:spTree>
    <p:extLst>
      <p:ext uri="{BB962C8B-B14F-4D97-AF65-F5344CB8AC3E}">
        <p14:creationId xmlns:p14="http://schemas.microsoft.com/office/powerpoint/2010/main" val="75659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19"/>
            <a:ext cx="8229600" cy="1143000"/>
          </a:xfrm>
        </p:spPr>
        <p:txBody>
          <a:bodyPr/>
          <a:lstStyle/>
          <a:p>
            <a:r>
              <a:rPr lang="en-US" u="sng" dirty="0">
                <a:solidFill>
                  <a:srgbClr val="FF0000"/>
                </a:solidFill>
              </a:rPr>
              <a:t>*</a:t>
            </a:r>
            <a:r>
              <a:rPr lang="en-US" u="sng" dirty="0"/>
              <a:t>Non-verbal Communications</a:t>
            </a:r>
            <a:endParaRPr lang="en-US" dirty="0"/>
          </a:p>
        </p:txBody>
      </p:sp>
      <p:sp>
        <p:nvSpPr>
          <p:cNvPr id="3" name="Content Placeholder 2"/>
          <p:cNvSpPr>
            <a:spLocks noGrp="1"/>
          </p:cNvSpPr>
          <p:nvPr>
            <p:ph idx="1"/>
          </p:nvPr>
        </p:nvSpPr>
        <p:spPr>
          <a:xfrm>
            <a:off x="457200" y="1036547"/>
            <a:ext cx="8229600" cy="1664316"/>
          </a:xfrm>
        </p:spPr>
        <p:txBody>
          <a:bodyPr/>
          <a:lstStyle/>
          <a:p>
            <a:r>
              <a:rPr lang="en-US" u="sng" dirty="0" smtClean="0"/>
              <a:t>Body Language</a:t>
            </a:r>
            <a:r>
              <a:rPr lang="en-US" dirty="0" smtClean="0"/>
              <a:t>:  Shrugging shoulders, slumping, crossing arms. </a:t>
            </a:r>
            <a:endParaRPr lang="en-US" dirty="0"/>
          </a:p>
        </p:txBody>
      </p:sp>
      <p:pic>
        <p:nvPicPr>
          <p:cNvPr id="4" name="Picture 3"/>
          <p:cNvPicPr>
            <a:picLocks noChangeAspect="1"/>
          </p:cNvPicPr>
          <p:nvPr/>
        </p:nvPicPr>
        <p:blipFill>
          <a:blip r:embed="rId2"/>
          <a:stretch>
            <a:fillRect/>
          </a:stretch>
        </p:blipFill>
        <p:spPr>
          <a:xfrm>
            <a:off x="238225" y="3964513"/>
            <a:ext cx="3213100" cy="2527300"/>
          </a:xfrm>
          <a:prstGeom prst="rect">
            <a:avLst/>
          </a:prstGeom>
        </p:spPr>
      </p:pic>
      <p:pic>
        <p:nvPicPr>
          <p:cNvPr id="5" name="Picture 4"/>
          <p:cNvPicPr>
            <a:picLocks noChangeAspect="1"/>
          </p:cNvPicPr>
          <p:nvPr/>
        </p:nvPicPr>
        <p:blipFill>
          <a:blip r:embed="rId3"/>
          <a:stretch>
            <a:fillRect/>
          </a:stretch>
        </p:blipFill>
        <p:spPr>
          <a:xfrm>
            <a:off x="2675316" y="3118906"/>
            <a:ext cx="3517900" cy="1691213"/>
          </a:xfrm>
          <a:prstGeom prst="rect">
            <a:avLst/>
          </a:prstGeom>
        </p:spPr>
      </p:pic>
      <p:pic>
        <p:nvPicPr>
          <p:cNvPr id="6" name="Picture 5"/>
          <p:cNvPicPr>
            <a:picLocks noChangeAspect="1"/>
          </p:cNvPicPr>
          <p:nvPr/>
        </p:nvPicPr>
        <p:blipFill>
          <a:blip r:embed="rId4"/>
          <a:stretch>
            <a:fillRect/>
          </a:stretch>
        </p:blipFill>
        <p:spPr>
          <a:xfrm>
            <a:off x="6022874" y="2829147"/>
            <a:ext cx="2476500" cy="3289300"/>
          </a:xfrm>
          <a:prstGeom prst="rect">
            <a:avLst/>
          </a:prstGeom>
        </p:spPr>
      </p:pic>
    </p:spTree>
    <p:extLst>
      <p:ext uri="{BB962C8B-B14F-4D97-AF65-F5344CB8AC3E}">
        <p14:creationId xmlns:p14="http://schemas.microsoft.com/office/powerpoint/2010/main" val="99362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15"/>
            <a:ext cx="8229600" cy="1143000"/>
          </a:xfrm>
        </p:spPr>
        <p:txBody>
          <a:bodyPr/>
          <a:lstStyle/>
          <a:p>
            <a:r>
              <a:rPr lang="en-US" u="sng" dirty="0">
                <a:solidFill>
                  <a:srgbClr val="FF0000"/>
                </a:solidFill>
              </a:rPr>
              <a:t>*</a:t>
            </a:r>
            <a:r>
              <a:rPr lang="en-US" u="sng" dirty="0"/>
              <a:t>Non-verbal Communications</a:t>
            </a:r>
            <a:endParaRPr lang="en-US" dirty="0"/>
          </a:p>
        </p:txBody>
      </p:sp>
      <p:sp>
        <p:nvSpPr>
          <p:cNvPr id="3" name="Content Placeholder 2"/>
          <p:cNvSpPr>
            <a:spLocks noGrp="1"/>
          </p:cNvSpPr>
          <p:nvPr>
            <p:ph idx="1"/>
          </p:nvPr>
        </p:nvSpPr>
        <p:spPr>
          <a:xfrm>
            <a:off x="325815" y="1036547"/>
            <a:ext cx="8229600" cy="1766510"/>
          </a:xfrm>
        </p:spPr>
        <p:txBody>
          <a:bodyPr/>
          <a:lstStyle/>
          <a:p>
            <a:r>
              <a:rPr lang="en-US" u="sng" dirty="0" smtClean="0"/>
              <a:t>Touch</a:t>
            </a:r>
            <a:r>
              <a:rPr lang="en-US" dirty="0" smtClean="0"/>
              <a:t>:  A pat on the back, a firm handshake, a hug, a touch on the hand.</a:t>
            </a:r>
            <a:endParaRPr lang="en-US" dirty="0"/>
          </a:p>
        </p:txBody>
      </p:sp>
      <p:pic>
        <p:nvPicPr>
          <p:cNvPr id="4" name="Picture 3"/>
          <p:cNvPicPr>
            <a:picLocks noChangeAspect="1"/>
          </p:cNvPicPr>
          <p:nvPr/>
        </p:nvPicPr>
        <p:blipFill>
          <a:blip r:embed="rId2"/>
          <a:stretch>
            <a:fillRect/>
          </a:stretch>
        </p:blipFill>
        <p:spPr>
          <a:xfrm>
            <a:off x="3128687" y="3912600"/>
            <a:ext cx="2933700" cy="2768600"/>
          </a:xfrm>
          <a:prstGeom prst="rect">
            <a:avLst/>
          </a:prstGeom>
        </p:spPr>
      </p:pic>
      <p:pic>
        <p:nvPicPr>
          <p:cNvPr id="5" name="Picture 4"/>
          <p:cNvPicPr>
            <a:picLocks noChangeAspect="1"/>
          </p:cNvPicPr>
          <p:nvPr/>
        </p:nvPicPr>
        <p:blipFill>
          <a:blip r:embed="rId3"/>
          <a:stretch>
            <a:fillRect/>
          </a:stretch>
        </p:blipFill>
        <p:spPr>
          <a:xfrm>
            <a:off x="457200" y="3197236"/>
            <a:ext cx="2815538" cy="2043896"/>
          </a:xfrm>
          <a:prstGeom prst="rect">
            <a:avLst/>
          </a:prstGeom>
        </p:spPr>
      </p:pic>
      <p:pic>
        <p:nvPicPr>
          <p:cNvPr id="6" name="Picture 5"/>
          <p:cNvPicPr>
            <a:picLocks noChangeAspect="1"/>
          </p:cNvPicPr>
          <p:nvPr/>
        </p:nvPicPr>
        <p:blipFill>
          <a:blip r:embed="rId4"/>
          <a:stretch>
            <a:fillRect/>
          </a:stretch>
        </p:blipFill>
        <p:spPr>
          <a:xfrm>
            <a:off x="5814215" y="2418001"/>
            <a:ext cx="3068329" cy="2113242"/>
          </a:xfrm>
          <a:prstGeom prst="rect">
            <a:avLst/>
          </a:prstGeom>
        </p:spPr>
      </p:pic>
    </p:spTree>
    <p:extLst>
      <p:ext uri="{BB962C8B-B14F-4D97-AF65-F5344CB8AC3E}">
        <p14:creationId xmlns:p14="http://schemas.microsoft.com/office/powerpoint/2010/main" val="3631984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215"/>
            <a:ext cx="8229600" cy="1143000"/>
          </a:xfrm>
        </p:spPr>
        <p:txBody>
          <a:bodyPr/>
          <a:lstStyle/>
          <a:p>
            <a:r>
              <a:rPr lang="en-US" u="sng" dirty="0">
                <a:solidFill>
                  <a:srgbClr val="FF0000"/>
                </a:solidFill>
              </a:rPr>
              <a:t>*</a:t>
            </a:r>
            <a:r>
              <a:rPr lang="en-US" u="sng" dirty="0"/>
              <a:t>Non-verbal Communications</a:t>
            </a:r>
            <a:endParaRPr lang="en-US" dirty="0"/>
          </a:p>
        </p:txBody>
      </p:sp>
      <p:sp>
        <p:nvSpPr>
          <p:cNvPr id="3" name="Content Placeholder 2"/>
          <p:cNvSpPr>
            <a:spLocks noGrp="1"/>
          </p:cNvSpPr>
          <p:nvPr>
            <p:ph idx="1"/>
          </p:nvPr>
        </p:nvSpPr>
        <p:spPr>
          <a:xfrm>
            <a:off x="457200" y="1051146"/>
            <a:ext cx="8229600" cy="1737311"/>
          </a:xfrm>
        </p:spPr>
        <p:txBody>
          <a:bodyPr/>
          <a:lstStyle/>
          <a:p>
            <a:r>
              <a:rPr lang="en-US" u="sng" dirty="0" smtClean="0"/>
              <a:t>Gestures</a:t>
            </a:r>
            <a:r>
              <a:rPr lang="en-US" dirty="0" smtClean="0"/>
              <a:t>:  Winking, eye-rolling, frequently looking at watch.</a:t>
            </a:r>
            <a:endParaRPr lang="en-US" dirty="0"/>
          </a:p>
        </p:txBody>
      </p:sp>
      <p:pic>
        <p:nvPicPr>
          <p:cNvPr id="4" name="Picture 3"/>
          <p:cNvPicPr>
            <a:picLocks noChangeAspect="1"/>
          </p:cNvPicPr>
          <p:nvPr/>
        </p:nvPicPr>
        <p:blipFill>
          <a:blip r:embed="rId2"/>
          <a:stretch>
            <a:fillRect/>
          </a:stretch>
        </p:blipFill>
        <p:spPr>
          <a:xfrm>
            <a:off x="194431" y="4350577"/>
            <a:ext cx="2637669" cy="2194143"/>
          </a:xfrm>
          <a:prstGeom prst="rect">
            <a:avLst/>
          </a:prstGeom>
        </p:spPr>
      </p:pic>
      <p:pic>
        <p:nvPicPr>
          <p:cNvPr id="5" name="Picture 4"/>
          <p:cNvPicPr>
            <a:picLocks noChangeAspect="1"/>
          </p:cNvPicPr>
          <p:nvPr/>
        </p:nvPicPr>
        <p:blipFill>
          <a:blip r:embed="rId3"/>
          <a:stretch>
            <a:fillRect/>
          </a:stretch>
        </p:blipFill>
        <p:spPr>
          <a:xfrm>
            <a:off x="3036174" y="2788457"/>
            <a:ext cx="3012688" cy="2027931"/>
          </a:xfrm>
          <a:prstGeom prst="rect">
            <a:avLst/>
          </a:prstGeom>
        </p:spPr>
      </p:pic>
      <p:pic>
        <p:nvPicPr>
          <p:cNvPr id="6" name="Picture 5"/>
          <p:cNvPicPr>
            <a:picLocks noChangeAspect="1"/>
          </p:cNvPicPr>
          <p:nvPr/>
        </p:nvPicPr>
        <p:blipFill>
          <a:blip r:embed="rId4"/>
          <a:stretch>
            <a:fillRect/>
          </a:stretch>
        </p:blipFill>
        <p:spPr>
          <a:xfrm>
            <a:off x="6362700" y="3052220"/>
            <a:ext cx="2324100" cy="3492500"/>
          </a:xfrm>
          <a:prstGeom prst="rect">
            <a:avLst/>
          </a:prstGeom>
        </p:spPr>
      </p:pic>
    </p:spTree>
    <p:extLst>
      <p:ext uri="{BB962C8B-B14F-4D97-AF65-F5344CB8AC3E}">
        <p14:creationId xmlns:p14="http://schemas.microsoft.com/office/powerpoint/2010/main" val="127865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rgbClr val="FF0000"/>
                </a:solidFill>
              </a:rPr>
              <a:t>*</a:t>
            </a:r>
            <a:r>
              <a:rPr lang="en-US" u="sng" dirty="0"/>
              <a:t>Ways to promote good health</a:t>
            </a:r>
            <a:endParaRPr lang="en-US" dirty="0"/>
          </a:p>
        </p:txBody>
      </p:sp>
      <p:sp>
        <p:nvSpPr>
          <p:cNvPr id="3" name="Content Placeholder 2"/>
          <p:cNvSpPr>
            <a:spLocks noGrp="1"/>
          </p:cNvSpPr>
          <p:nvPr>
            <p:ph idx="1"/>
          </p:nvPr>
        </p:nvSpPr>
        <p:spPr>
          <a:xfrm>
            <a:off x="457200" y="1600200"/>
            <a:ext cx="8229600" cy="2334435"/>
          </a:xfrm>
        </p:spPr>
        <p:txBody>
          <a:bodyPr>
            <a:normAutofit fontScale="92500" lnSpcReduction="10000"/>
          </a:bodyPr>
          <a:lstStyle/>
          <a:p>
            <a:pPr marL="514350" indent="-514350">
              <a:buAutoNum type="arabicPeriod" startAt="4"/>
            </a:pPr>
            <a:r>
              <a:rPr lang="en-US" u="sng" dirty="0" smtClean="0"/>
              <a:t>Avoid alcohol, tobacco and drugs. Most health care facilities have a “smoke-free” policy.</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*Remember it is TRUE that most health care facilities are “smoke-free.”</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2305413" y="4439631"/>
            <a:ext cx="4583217" cy="1579670"/>
          </a:xfrm>
          <a:prstGeom prst="rect">
            <a:avLst/>
          </a:prstGeom>
        </p:spPr>
      </p:pic>
    </p:spTree>
    <p:extLst>
      <p:ext uri="{BB962C8B-B14F-4D97-AF65-F5344CB8AC3E}">
        <p14:creationId xmlns:p14="http://schemas.microsoft.com/office/powerpoint/2010/main" val="22844492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Non-verbal Communications</a:t>
            </a:r>
            <a:endParaRPr lang="en-US" dirty="0"/>
          </a:p>
        </p:txBody>
      </p:sp>
      <p:sp>
        <p:nvSpPr>
          <p:cNvPr id="3" name="Content Placeholder 2"/>
          <p:cNvSpPr>
            <a:spLocks noGrp="1"/>
          </p:cNvSpPr>
          <p:nvPr>
            <p:ph idx="1"/>
          </p:nvPr>
        </p:nvSpPr>
        <p:spPr/>
        <p:txBody>
          <a:bodyPr>
            <a:normAutofit/>
          </a:bodyPr>
          <a:lstStyle/>
          <a:p>
            <a:pPr marL="0" indent="0" algn="ctr">
              <a:buNone/>
            </a:pPr>
            <a:r>
              <a:rPr lang="en-US" u="sng" dirty="0" smtClean="0">
                <a:solidFill>
                  <a:srgbClr val="FF0000"/>
                </a:solidFill>
                <a:latin typeface="Noteworthy Bold"/>
                <a:cs typeface="Noteworthy Bold"/>
              </a:rPr>
              <a:t>*Example #1: What form of non-verbal communication would convey caring to a patient? </a:t>
            </a:r>
            <a:endParaRPr lang="en-US" u="sng" dirty="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 Gently touching the patient’s arm.</a:t>
            </a:r>
          </a:p>
          <a:p>
            <a:pPr marL="0" indent="0" algn="ctr">
              <a:buNone/>
            </a:pPr>
            <a:endParaRPr lang="en-US" u="sng" dirty="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#2: A patient is frowning &amp; tapping his fingers.  What message is he sending?  </a:t>
            </a:r>
          </a:p>
          <a:p>
            <a:pPr marL="0" indent="0" algn="ctr">
              <a:buNone/>
            </a:pPr>
            <a:r>
              <a:rPr lang="en-US" u="sng" dirty="0" smtClean="0">
                <a:solidFill>
                  <a:srgbClr val="FF0000"/>
                </a:solidFill>
                <a:latin typeface="Noteworthy Bold"/>
                <a:cs typeface="Noteworthy Bold"/>
              </a:rPr>
              <a:t>= “I have lost my patience.”</a:t>
            </a: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2259098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832"/>
            <a:ext cx="8229600" cy="1196296"/>
          </a:xfrm>
        </p:spPr>
        <p:txBody>
          <a:bodyPr>
            <a:normAutofit fontScale="90000"/>
          </a:bodyPr>
          <a:lstStyle/>
          <a:p>
            <a:r>
              <a:rPr lang="en-US" u="sng" dirty="0" smtClean="0">
                <a:solidFill>
                  <a:srgbClr val="FF0000"/>
                </a:solidFill>
              </a:rPr>
              <a:t>*</a:t>
            </a:r>
            <a:r>
              <a:rPr lang="en-US" u="sng" dirty="0" smtClean="0"/>
              <a:t>Barriers to Communication</a:t>
            </a:r>
            <a:br>
              <a:rPr lang="en-US" u="sng" dirty="0" smtClean="0"/>
            </a:br>
            <a:r>
              <a:rPr lang="en-US" u="sng" dirty="0" smtClean="0"/>
              <a:t>(Physical Disabilities)</a:t>
            </a:r>
            <a:endParaRPr lang="en-US" u="sng" dirty="0"/>
          </a:p>
        </p:txBody>
      </p:sp>
      <p:sp>
        <p:nvSpPr>
          <p:cNvPr id="3" name="Content Placeholder 2"/>
          <p:cNvSpPr>
            <a:spLocks noGrp="1"/>
          </p:cNvSpPr>
          <p:nvPr>
            <p:ph idx="1"/>
          </p:nvPr>
        </p:nvSpPr>
        <p:spPr>
          <a:xfrm>
            <a:off x="457200" y="1619600"/>
            <a:ext cx="8229600" cy="2779089"/>
          </a:xfrm>
        </p:spPr>
        <p:txBody>
          <a:bodyPr>
            <a:normAutofit lnSpcReduction="10000"/>
          </a:bodyPr>
          <a:lstStyle/>
          <a:p>
            <a:r>
              <a:rPr lang="en-US" u="sng" dirty="0" smtClean="0"/>
              <a:t>Deafness/Hearing loss:  Use body language (gestures and signs), speak clear and in short sentences, </a:t>
            </a:r>
            <a:r>
              <a:rPr lang="en-US" dirty="0" smtClean="0"/>
              <a:t>face the individual to allow for lip-reading, write messages, make sure hearing aids are inserted correctly and batteries are working. </a:t>
            </a:r>
            <a:endParaRPr lang="en-US" dirty="0"/>
          </a:p>
        </p:txBody>
      </p:sp>
      <p:pic>
        <p:nvPicPr>
          <p:cNvPr id="4" name="Picture 3"/>
          <p:cNvPicPr>
            <a:picLocks noChangeAspect="1"/>
          </p:cNvPicPr>
          <p:nvPr/>
        </p:nvPicPr>
        <p:blipFill>
          <a:blip r:embed="rId2"/>
          <a:stretch>
            <a:fillRect/>
          </a:stretch>
        </p:blipFill>
        <p:spPr>
          <a:xfrm>
            <a:off x="4683271" y="4251453"/>
            <a:ext cx="3581764" cy="2256565"/>
          </a:xfrm>
          <a:prstGeom prst="rect">
            <a:avLst/>
          </a:prstGeom>
        </p:spPr>
      </p:pic>
      <p:pic>
        <p:nvPicPr>
          <p:cNvPr id="5" name="Picture 4"/>
          <p:cNvPicPr>
            <a:picLocks noChangeAspect="1"/>
          </p:cNvPicPr>
          <p:nvPr/>
        </p:nvPicPr>
        <p:blipFill>
          <a:blip r:embed="rId3"/>
          <a:stretch>
            <a:fillRect/>
          </a:stretch>
        </p:blipFill>
        <p:spPr>
          <a:xfrm>
            <a:off x="706943" y="4545926"/>
            <a:ext cx="3594100" cy="2070100"/>
          </a:xfrm>
          <a:prstGeom prst="rect">
            <a:avLst/>
          </a:prstGeom>
        </p:spPr>
      </p:pic>
    </p:spTree>
    <p:extLst>
      <p:ext uri="{BB962C8B-B14F-4D97-AF65-F5344CB8AC3E}">
        <p14:creationId xmlns:p14="http://schemas.microsoft.com/office/powerpoint/2010/main" val="3019530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rgbClr val="FF0000"/>
                </a:solidFill>
              </a:rPr>
              <a:t>*</a:t>
            </a:r>
            <a:r>
              <a:rPr lang="en-US" u="sng" dirty="0"/>
              <a:t>Barriers to Communication</a:t>
            </a:r>
            <a:br>
              <a:rPr lang="en-US" u="sng" dirty="0"/>
            </a:br>
            <a:r>
              <a:rPr lang="en-US" u="sng" dirty="0"/>
              <a:t>(Physical Disabilities)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u="sng" dirty="0" smtClean="0">
                <a:solidFill>
                  <a:srgbClr val="FF0000"/>
                </a:solidFill>
                <a:latin typeface="Noteworthy Bold"/>
                <a:cs typeface="Noteworthy Bold"/>
              </a:rPr>
              <a:t>*Example approach for a hearing impaired patient:  </a:t>
            </a:r>
          </a:p>
          <a:p>
            <a:pPr marL="0" indent="0" algn="ctr">
              <a:buNone/>
            </a:pPr>
            <a:r>
              <a:rPr lang="en-US" u="sng" dirty="0" smtClean="0">
                <a:solidFill>
                  <a:srgbClr val="FF0000"/>
                </a:solidFill>
                <a:latin typeface="Noteworthy Bold"/>
                <a:cs typeface="Noteworthy Bold"/>
              </a:rPr>
              <a:t>Face him and speak clearly in short </a:t>
            </a:r>
          </a:p>
          <a:p>
            <a:pPr marL="0" indent="0" algn="ctr">
              <a:buNone/>
            </a:pPr>
            <a:r>
              <a:rPr lang="en-US" u="sng" dirty="0" smtClean="0">
                <a:solidFill>
                  <a:srgbClr val="FF0000"/>
                </a:solidFill>
                <a:latin typeface="Noteworthy Bold"/>
                <a:cs typeface="Noteworthy Bold"/>
              </a:rPr>
              <a:t>sentences when talking to him.</a:t>
            </a:r>
          </a:p>
        </p:txBody>
      </p:sp>
    </p:spTree>
    <p:extLst>
      <p:ext uri="{BB962C8B-B14F-4D97-AF65-F5344CB8AC3E}">
        <p14:creationId xmlns:p14="http://schemas.microsoft.com/office/powerpoint/2010/main" val="1596480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300"/>
            <a:ext cx="8229600" cy="1143000"/>
          </a:xfrm>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920227"/>
            <a:ext cx="8229600" cy="2760685"/>
          </a:xfrm>
        </p:spPr>
        <p:txBody>
          <a:bodyPr>
            <a:normAutofit/>
          </a:bodyPr>
          <a:lstStyle/>
          <a:p>
            <a:r>
              <a:rPr lang="en-US" u="sng" dirty="0" smtClean="0"/>
              <a:t>Blindness/Impaired Vision:  Use soft tone of voice</a:t>
            </a:r>
            <a:r>
              <a:rPr lang="en-US" dirty="0" smtClean="0"/>
              <a:t>, be descriptive, announce your presence as you enter a room, explain sounds/noises, use touch when appropriate.</a:t>
            </a:r>
            <a:endParaRPr lang="en-US" dirty="0"/>
          </a:p>
        </p:txBody>
      </p:sp>
      <p:pic>
        <p:nvPicPr>
          <p:cNvPr id="4" name="Picture 3"/>
          <p:cNvPicPr>
            <a:picLocks noChangeAspect="1"/>
          </p:cNvPicPr>
          <p:nvPr/>
        </p:nvPicPr>
        <p:blipFill>
          <a:blip r:embed="rId2"/>
          <a:stretch>
            <a:fillRect/>
          </a:stretch>
        </p:blipFill>
        <p:spPr>
          <a:xfrm>
            <a:off x="932552" y="4343400"/>
            <a:ext cx="2235200" cy="1828800"/>
          </a:xfrm>
          <a:prstGeom prst="rect">
            <a:avLst/>
          </a:prstGeom>
        </p:spPr>
      </p:pic>
      <p:pic>
        <p:nvPicPr>
          <p:cNvPr id="5" name="Picture 4"/>
          <p:cNvPicPr>
            <a:picLocks noChangeAspect="1"/>
          </p:cNvPicPr>
          <p:nvPr/>
        </p:nvPicPr>
        <p:blipFill>
          <a:blip r:embed="rId3"/>
          <a:stretch>
            <a:fillRect/>
          </a:stretch>
        </p:blipFill>
        <p:spPr>
          <a:xfrm>
            <a:off x="4323689" y="4038600"/>
            <a:ext cx="3810000" cy="2133600"/>
          </a:xfrm>
          <a:prstGeom prst="rect">
            <a:avLst/>
          </a:prstGeom>
        </p:spPr>
      </p:pic>
    </p:spTree>
    <p:extLst>
      <p:ext uri="{BB962C8B-B14F-4D97-AF65-F5344CB8AC3E}">
        <p14:creationId xmlns:p14="http://schemas.microsoft.com/office/powerpoint/2010/main" val="6668994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1963058"/>
            <a:ext cx="8229600" cy="3389086"/>
          </a:xfrm>
        </p:spPr>
        <p:txBody>
          <a:bodyPr/>
          <a:lstStyle/>
          <a:p>
            <a:pPr marL="0" indent="0" algn="ctr">
              <a:buNone/>
            </a:pPr>
            <a:r>
              <a:rPr lang="en-US" u="sng" dirty="0" smtClean="0">
                <a:solidFill>
                  <a:srgbClr val="FF0000"/>
                </a:solidFill>
                <a:latin typeface="Noteworthy Bold"/>
                <a:cs typeface="Noteworthy Bold"/>
              </a:rPr>
              <a:t>*Example approach for a patient who is blind:</a:t>
            </a:r>
          </a:p>
          <a:p>
            <a:pPr marL="0" indent="0" algn="ctr">
              <a:buNone/>
            </a:pPr>
            <a:r>
              <a:rPr lang="en-US" u="sng" dirty="0" smtClean="0">
                <a:solidFill>
                  <a:srgbClr val="FF0000"/>
                </a:solidFill>
                <a:latin typeface="Noteworthy Bold"/>
                <a:cs typeface="Noteworthy Bold"/>
              </a:rPr>
              <a:t>(In a soft voice) </a:t>
            </a:r>
          </a:p>
          <a:p>
            <a:pPr marL="0" indent="0" algn="ctr">
              <a:buNone/>
            </a:pPr>
            <a:r>
              <a:rPr lang="en-US" u="sng" dirty="0" smtClean="0">
                <a:solidFill>
                  <a:srgbClr val="FF0000"/>
                </a:solidFill>
                <a:latin typeface="Noteworthy Bold"/>
                <a:cs typeface="Noteworthy Bold"/>
              </a:rPr>
              <a:t>“Knock. Knock. Hi Mrs. Jones.</a:t>
            </a:r>
          </a:p>
          <a:p>
            <a:pPr marL="0" indent="0" algn="ctr">
              <a:buNone/>
            </a:pPr>
            <a:r>
              <a:rPr lang="en-US" u="sng" dirty="0" smtClean="0">
                <a:solidFill>
                  <a:srgbClr val="FF0000"/>
                </a:solidFill>
                <a:latin typeface="Noteworthy Bold"/>
                <a:cs typeface="Noteworthy Bold"/>
              </a:rPr>
              <a:t>It’s Jordan, your nursing assistant.  I have your lunch tray.  Looks like you are having a turkey sandwich.”</a:t>
            </a:r>
          </a:p>
          <a:p>
            <a:pPr marL="0" indent="0">
              <a:buNone/>
            </a:pPr>
            <a:endParaRPr lang="en-US" u="sng" dirty="0">
              <a:solidFill>
                <a:srgbClr val="FF0000"/>
              </a:solidFill>
              <a:latin typeface="Noteworthy Bold"/>
              <a:cs typeface="Noteworthy Bold"/>
            </a:endParaRPr>
          </a:p>
        </p:txBody>
      </p:sp>
    </p:spTree>
    <p:extLst>
      <p:ext uri="{BB962C8B-B14F-4D97-AF65-F5344CB8AC3E}">
        <p14:creationId xmlns:p14="http://schemas.microsoft.com/office/powerpoint/2010/main" val="3161758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322"/>
            <a:ext cx="8229600" cy="812715"/>
          </a:xfrm>
        </p:spPr>
        <p:txBody>
          <a:bodyPr>
            <a:normAutofit/>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957037"/>
            <a:ext cx="8229600" cy="3515272"/>
          </a:xfrm>
        </p:spPr>
        <p:txBody>
          <a:bodyPr>
            <a:normAutofit/>
          </a:bodyPr>
          <a:lstStyle/>
          <a:p>
            <a:r>
              <a:rPr lang="en-US" u="sng" dirty="0" smtClean="0"/>
              <a:t>Aphasia/Speech Impairments</a:t>
            </a:r>
            <a:r>
              <a:rPr lang="en-US" dirty="0" smtClean="0"/>
              <a:t>:  Be patient and let them try to speak, encourage them to take their time, ask questions that only require short answers, speak slow and clear, repeat the message to see if it correct, encourage use of gestures or point to objects, allow to write messages, use pictures.</a:t>
            </a:r>
            <a:endParaRPr lang="en-US" dirty="0"/>
          </a:p>
        </p:txBody>
      </p:sp>
      <p:pic>
        <p:nvPicPr>
          <p:cNvPr id="4" name="Picture 3"/>
          <p:cNvPicPr>
            <a:picLocks noChangeAspect="1"/>
          </p:cNvPicPr>
          <p:nvPr/>
        </p:nvPicPr>
        <p:blipFill>
          <a:blip r:embed="rId2"/>
          <a:stretch>
            <a:fillRect/>
          </a:stretch>
        </p:blipFill>
        <p:spPr>
          <a:xfrm>
            <a:off x="759597" y="4472309"/>
            <a:ext cx="3759200" cy="2159000"/>
          </a:xfrm>
          <a:prstGeom prst="rect">
            <a:avLst/>
          </a:prstGeom>
        </p:spPr>
      </p:pic>
      <p:pic>
        <p:nvPicPr>
          <p:cNvPr id="5" name="Picture 4"/>
          <p:cNvPicPr>
            <a:picLocks noChangeAspect="1"/>
          </p:cNvPicPr>
          <p:nvPr/>
        </p:nvPicPr>
        <p:blipFill>
          <a:blip r:embed="rId3"/>
          <a:stretch>
            <a:fillRect/>
          </a:stretch>
        </p:blipFill>
        <p:spPr>
          <a:xfrm>
            <a:off x="5437857" y="3993789"/>
            <a:ext cx="2857500" cy="2637519"/>
          </a:xfrm>
          <a:prstGeom prst="rect">
            <a:avLst/>
          </a:prstGeom>
        </p:spPr>
      </p:pic>
    </p:spTree>
    <p:extLst>
      <p:ext uri="{BB962C8B-B14F-4D97-AF65-F5344CB8AC3E}">
        <p14:creationId xmlns:p14="http://schemas.microsoft.com/office/powerpoint/2010/main" val="3903952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728"/>
            <a:ext cx="8229600" cy="775906"/>
          </a:xfrm>
        </p:spPr>
        <p:txBody>
          <a:bodyPr>
            <a:normAutofit/>
          </a:bodyPr>
          <a:lstStyle/>
          <a:p>
            <a:r>
              <a:rPr lang="en-US" sz="4000" u="sng" dirty="0">
                <a:solidFill>
                  <a:srgbClr val="FF0000"/>
                </a:solidFill>
              </a:rPr>
              <a:t>*</a:t>
            </a:r>
            <a:r>
              <a:rPr lang="en-US" sz="4000" u="sng" dirty="0"/>
              <a:t>Barriers to Communication</a:t>
            </a:r>
            <a:endParaRPr lang="en-US" sz="4000" dirty="0"/>
          </a:p>
        </p:txBody>
      </p:sp>
      <p:sp>
        <p:nvSpPr>
          <p:cNvPr id="3" name="Content Placeholder 2"/>
          <p:cNvSpPr>
            <a:spLocks noGrp="1"/>
          </p:cNvSpPr>
          <p:nvPr>
            <p:ph idx="1"/>
          </p:nvPr>
        </p:nvSpPr>
        <p:spPr>
          <a:xfrm>
            <a:off x="457200" y="938634"/>
            <a:ext cx="8229600" cy="4049003"/>
          </a:xfrm>
        </p:spPr>
        <p:txBody>
          <a:bodyPr>
            <a:normAutofit/>
          </a:bodyPr>
          <a:lstStyle/>
          <a:p>
            <a:r>
              <a:rPr lang="en-US" u="sng" dirty="0" smtClean="0"/>
              <a:t>Psychological Barriers</a:t>
            </a:r>
            <a:r>
              <a:rPr lang="en-US" dirty="0" smtClean="0"/>
              <a:t>:  Often caused by prejudice, attitudes, and/or stereotyping. Healthcare workers must respect each person as an individual and remember that each person has the right to good care and considerate treatment. Fear is usually the cause of anger or negative attitudes. Let patients express their fears.</a:t>
            </a:r>
            <a:endParaRPr lang="en-US" dirty="0"/>
          </a:p>
        </p:txBody>
      </p:sp>
      <p:pic>
        <p:nvPicPr>
          <p:cNvPr id="4" name="Picture 3"/>
          <p:cNvPicPr>
            <a:picLocks noChangeAspect="1"/>
          </p:cNvPicPr>
          <p:nvPr/>
        </p:nvPicPr>
        <p:blipFill>
          <a:blip r:embed="rId2"/>
          <a:stretch>
            <a:fillRect/>
          </a:stretch>
        </p:blipFill>
        <p:spPr>
          <a:xfrm>
            <a:off x="3014892" y="4347311"/>
            <a:ext cx="3556000" cy="2286000"/>
          </a:xfrm>
          <a:prstGeom prst="rect">
            <a:avLst/>
          </a:prstGeom>
        </p:spPr>
      </p:pic>
    </p:spTree>
    <p:extLst>
      <p:ext uri="{BB962C8B-B14F-4D97-AF65-F5344CB8AC3E}">
        <p14:creationId xmlns:p14="http://schemas.microsoft.com/office/powerpoint/2010/main" val="2383808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322"/>
            <a:ext cx="8229600" cy="904738"/>
          </a:xfrm>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1049060"/>
            <a:ext cx="8229600" cy="2944731"/>
          </a:xfrm>
        </p:spPr>
        <p:txBody>
          <a:bodyPr>
            <a:normAutofit/>
          </a:bodyPr>
          <a:lstStyle/>
          <a:p>
            <a:r>
              <a:rPr lang="en-US" u="sng" dirty="0" smtClean="0"/>
              <a:t>Cultural Diversity</a:t>
            </a:r>
            <a:r>
              <a:rPr lang="en-US" dirty="0" smtClean="0"/>
              <a:t>:  (Differences in values, beliefs, attitudes, customs.) </a:t>
            </a:r>
            <a:r>
              <a:rPr lang="en-US" u="sng" dirty="0" smtClean="0"/>
              <a:t>Healthcare workers must show respect to a patient’s cultural beliefs and try to learn about cultural differences.</a:t>
            </a:r>
            <a:endParaRPr lang="en-US" u="sng" dirty="0"/>
          </a:p>
        </p:txBody>
      </p:sp>
      <p:pic>
        <p:nvPicPr>
          <p:cNvPr id="4" name="Picture 3"/>
          <p:cNvPicPr>
            <a:picLocks noChangeAspect="1"/>
          </p:cNvPicPr>
          <p:nvPr/>
        </p:nvPicPr>
        <p:blipFill>
          <a:blip r:embed="rId2"/>
          <a:stretch>
            <a:fillRect/>
          </a:stretch>
        </p:blipFill>
        <p:spPr>
          <a:xfrm>
            <a:off x="457200" y="4065747"/>
            <a:ext cx="2274232" cy="2527470"/>
          </a:xfrm>
          <a:prstGeom prst="rect">
            <a:avLst/>
          </a:prstGeom>
        </p:spPr>
      </p:pic>
      <p:pic>
        <p:nvPicPr>
          <p:cNvPr id="5" name="Picture 4"/>
          <p:cNvPicPr>
            <a:picLocks noChangeAspect="1"/>
          </p:cNvPicPr>
          <p:nvPr/>
        </p:nvPicPr>
        <p:blipFill>
          <a:blip r:embed="rId3"/>
          <a:stretch>
            <a:fillRect/>
          </a:stretch>
        </p:blipFill>
        <p:spPr>
          <a:xfrm>
            <a:off x="6739482" y="3993791"/>
            <a:ext cx="1947318" cy="2433785"/>
          </a:xfrm>
          <a:prstGeom prst="rect">
            <a:avLst/>
          </a:prstGeom>
        </p:spPr>
      </p:pic>
      <p:pic>
        <p:nvPicPr>
          <p:cNvPr id="6" name="Picture 5"/>
          <p:cNvPicPr>
            <a:picLocks noChangeAspect="1"/>
          </p:cNvPicPr>
          <p:nvPr/>
        </p:nvPicPr>
        <p:blipFill>
          <a:blip r:embed="rId4"/>
          <a:stretch>
            <a:fillRect/>
          </a:stretch>
        </p:blipFill>
        <p:spPr>
          <a:xfrm>
            <a:off x="3061269" y="4065747"/>
            <a:ext cx="3340100" cy="2425700"/>
          </a:xfrm>
          <a:prstGeom prst="rect">
            <a:avLst/>
          </a:prstGeom>
        </p:spPr>
      </p:pic>
    </p:spTree>
    <p:extLst>
      <p:ext uri="{BB962C8B-B14F-4D97-AF65-F5344CB8AC3E}">
        <p14:creationId xmlns:p14="http://schemas.microsoft.com/office/powerpoint/2010/main" val="3612620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41"/>
            <a:ext cx="8229600" cy="886333"/>
          </a:xfrm>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1159488"/>
            <a:ext cx="8229600" cy="2190142"/>
          </a:xfrm>
        </p:spPr>
        <p:txBody>
          <a:bodyPr>
            <a:normAutofit/>
          </a:bodyPr>
          <a:lstStyle/>
          <a:p>
            <a:r>
              <a:rPr lang="en-US" dirty="0" smtClean="0"/>
              <a:t>Cultural Beliefs/Practices:  They have a right to determine treatment and refuse treatment.</a:t>
            </a:r>
            <a:endParaRPr lang="en-US" dirty="0"/>
          </a:p>
        </p:txBody>
      </p:sp>
      <p:pic>
        <p:nvPicPr>
          <p:cNvPr id="4" name="Picture 3"/>
          <p:cNvPicPr>
            <a:picLocks noChangeAspect="1"/>
          </p:cNvPicPr>
          <p:nvPr/>
        </p:nvPicPr>
        <p:blipFill>
          <a:blip r:embed="rId2"/>
          <a:stretch>
            <a:fillRect/>
          </a:stretch>
        </p:blipFill>
        <p:spPr>
          <a:xfrm>
            <a:off x="601636" y="3816701"/>
            <a:ext cx="3289300" cy="2463800"/>
          </a:xfrm>
          <a:prstGeom prst="rect">
            <a:avLst/>
          </a:prstGeom>
        </p:spPr>
      </p:pic>
      <p:pic>
        <p:nvPicPr>
          <p:cNvPr id="5" name="Picture 4"/>
          <p:cNvPicPr>
            <a:picLocks noChangeAspect="1"/>
          </p:cNvPicPr>
          <p:nvPr/>
        </p:nvPicPr>
        <p:blipFill>
          <a:blip r:embed="rId3"/>
          <a:stretch>
            <a:fillRect/>
          </a:stretch>
        </p:blipFill>
        <p:spPr>
          <a:xfrm>
            <a:off x="4420865" y="3070401"/>
            <a:ext cx="3492500" cy="2324100"/>
          </a:xfrm>
          <a:prstGeom prst="rect">
            <a:avLst/>
          </a:prstGeom>
        </p:spPr>
      </p:pic>
    </p:spTree>
    <p:extLst>
      <p:ext uri="{BB962C8B-B14F-4D97-AF65-F5344CB8AC3E}">
        <p14:creationId xmlns:p14="http://schemas.microsoft.com/office/powerpoint/2010/main" val="14152969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88"/>
            <a:ext cx="8229600" cy="946712"/>
          </a:xfrm>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1181068"/>
            <a:ext cx="8229600" cy="2295285"/>
          </a:xfrm>
        </p:spPr>
        <p:txBody>
          <a:bodyPr/>
          <a:lstStyle/>
          <a:p>
            <a:r>
              <a:rPr lang="en-US" u="sng" dirty="0" smtClean="0"/>
              <a:t>Eye Contact:  In some cultures direct eye contact may not be acceptable, they may believe that looking down shows respect.</a:t>
            </a:r>
            <a:endParaRPr lang="en-US" u="sng" dirty="0"/>
          </a:p>
        </p:txBody>
      </p:sp>
      <p:pic>
        <p:nvPicPr>
          <p:cNvPr id="4" name="Picture 3"/>
          <p:cNvPicPr>
            <a:picLocks noChangeAspect="1"/>
          </p:cNvPicPr>
          <p:nvPr/>
        </p:nvPicPr>
        <p:blipFill>
          <a:blip r:embed="rId2"/>
          <a:stretch>
            <a:fillRect/>
          </a:stretch>
        </p:blipFill>
        <p:spPr>
          <a:xfrm>
            <a:off x="2070154" y="2787109"/>
            <a:ext cx="4292600" cy="1892300"/>
          </a:xfrm>
          <a:prstGeom prst="rect">
            <a:avLst/>
          </a:prstGeom>
        </p:spPr>
      </p:pic>
      <p:sp>
        <p:nvSpPr>
          <p:cNvPr id="5" name="TextBox 4"/>
          <p:cNvSpPr txBox="1"/>
          <p:nvPr/>
        </p:nvSpPr>
        <p:spPr>
          <a:xfrm>
            <a:off x="689429" y="4611231"/>
            <a:ext cx="7456714" cy="2246769"/>
          </a:xfrm>
          <a:prstGeom prst="rect">
            <a:avLst/>
          </a:prstGeom>
          <a:noFill/>
        </p:spPr>
        <p:txBody>
          <a:bodyPr wrap="square" rtlCol="0">
            <a:spAutoFit/>
          </a:bodyPr>
          <a:lstStyle/>
          <a:p>
            <a:pPr algn="ctr"/>
            <a:r>
              <a:rPr lang="en-US" sz="2800" u="sng" dirty="0" smtClean="0">
                <a:solidFill>
                  <a:srgbClr val="FF0000"/>
                </a:solidFill>
                <a:latin typeface="Noteworthy Bold"/>
                <a:cs typeface="Noteworthy Bold"/>
              </a:rPr>
              <a:t>*Example: Mr. Ono is a new patient.  When the doctor talks to him, Mr. Ono looks down at the floor.  What communication barrier MOST LIKELY would explain Mr. Ono’s lack of eye contact?  = CULTURE</a:t>
            </a:r>
            <a:endParaRPr lang="en-US" sz="2800" u="sng" dirty="0">
              <a:solidFill>
                <a:srgbClr val="FF0000"/>
              </a:solidFill>
              <a:latin typeface="Noteworthy Bold"/>
              <a:cs typeface="Noteworthy Bold"/>
            </a:endParaRPr>
          </a:p>
        </p:txBody>
      </p:sp>
    </p:spTree>
    <p:extLst>
      <p:ext uri="{BB962C8B-B14F-4D97-AF65-F5344CB8AC3E}">
        <p14:creationId xmlns:p14="http://schemas.microsoft.com/office/powerpoint/2010/main" val="415671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279"/>
            <a:ext cx="8229600" cy="826734"/>
          </a:xfrm>
        </p:spPr>
        <p:txBody>
          <a:bodyPr>
            <a:normAutofit/>
          </a:bodyPr>
          <a:lstStyle/>
          <a:p>
            <a:r>
              <a:rPr lang="en-US" u="sng" dirty="0">
                <a:solidFill>
                  <a:srgbClr val="FF0000"/>
                </a:solidFill>
              </a:rPr>
              <a:t>*</a:t>
            </a:r>
            <a:r>
              <a:rPr lang="en-US" u="sng" dirty="0"/>
              <a:t>Ways to promote good health</a:t>
            </a:r>
            <a:endParaRPr lang="en-US" dirty="0"/>
          </a:p>
        </p:txBody>
      </p:sp>
      <p:sp>
        <p:nvSpPr>
          <p:cNvPr id="3" name="Content Placeholder 2"/>
          <p:cNvSpPr>
            <a:spLocks noGrp="1"/>
          </p:cNvSpPr>
          <p:nvPr>
            <p:ph idx="1"/>
          </p:nvPr>
        </p:nvSpPr>
        <p:spPr>
          <a:xfrm>
            <a:off x="457200" y="1268864"/>
            <a:ext cx="8229600" cy="3010915"/>
          </a:xfrm>
        </p:spPr>
        <p:txBody>
          <a:bodyPr>
            <a:normAutofit/>
          </a:bodyPr>
          <a:lstStyle/>
          <a:p>
            <a:pPr marL="514350" indent="-514350">
              <a:buAutoNum type="arabicPeriod" startAt="5"/>
            </a:pPr>
            <a:r>
              <a:rPr lang="en-US" sz="2800" u="sng" dirty="0" smtClean="0"/>
              <a:t>Good posture</a:t>
            </a:r>
            <a:r>
              <a:rPr lang="en-US" sz="2800" dirty="0" smtClean="0"/>
              <a:t>:  Prevents fatigue and muscle stress. Stand with shoulders straight, stomach muscles in, shoulders relaxed and weight balanced on each foot; </a:t>
            </a:r>
            <a:r>
              <a:rPr lang="en-US" sz="2800" u="sng" dirty="0" smtClean="0"/>
              <a:t>females should sit with their ankles crossed. (Especially when wearing a dress or skirt.)</a:t>
            </a:r>
          </a:p>
          <a:p>
            <a:pPr marL="0" indent="0">
              <a:buNone/>
            </a:pPr>
            <a:endParaRPr lang="en-US" dirty="0"/>
          </a:p>
        </p:txBody>
      </p:sp>
      <p:pic>
        <p:nvPicPr>
          <p:cNvPr id="4" name="Picture 3"/>
          <p:cNvPicPr>
            <a:picLocks noChangeAspect="1"/>
          </p:cNvPicPr>
          <p:nvPr/>
        </p:nvPicPr>
        <p:blipFill>
          <a:blip r:embed="rId2"/>
          <a:stretch>
            <a:fillRect/>
          </a:stretch>
        </p:blipFill>
        <p:spPr>
          <a:xfrm>
            <a:off x="1932682" y="4086498"/>
            <a:ext cx="5356289" cy="2520740"/>
          </a:xfrm>
          <a:prstGeom prst="rect">
            <a:avLst/>
          </a:prstGeom>
        </p:spPr>
      </p:pic>
    </p:spTree>
    <p:extLst>
      <p:ext uri="{BB962C8B-B14F-4D97-AF65-F5344CB8AC3E}">
        <p14:creationId xmlns:p14="http://schemas.microsoft.com/office/powerpoint/2010/main" val="27637871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357"/>
            <a:ext cx="8229600" cy="968996"/>
          </a:xfrm>
        </p:spPr>
        <p:txBody>
          <a:bodyPr/>
          <a:lstStyle/>
          <a:p>
            <a:r>
              <a:rPr lang="en-US" u="sng" dirty="0">
                <a:solidFill>
                  <a:srgbClr val="FF0000"/>
                </a:solidFill>
              </a:rPr>
              <a:t>*</a:t>
            </a:r>
            <a:r>
              <a:rPr lang="en-US" u="sng" dirty="0"/>
              <a:t>Barriers to Communication</a:t>
            </a:r>
            <a:endParaRPr lang="en-US" dirty="0"/>
          </a:p>
        </p:txBody>
      </p:sp>
      <p:sp>
        <p:nvSpPr>
          <p:cNvPr id="3" name="Content Placeholder 2"/>
          <p:cNvSpPr>
            <a:spLocks noGrp="1"/>
          </p:cNvSpPr>
          <p:nvPr>
            <p:ph idx="1"/>
          </p:nvPr>
        </p:nvSpPr>
        <p:spPr>
          <a:xfrm>
            <a:off x="457200" y="1203353"/>
            <a:ext cx="8229600" cy="2428991"/>
          </a:xfrm>
        </p:spPr>
        <p:txBody>
          <a:bodyPr/>
          <a:lstStyle/>
          <a:p>
            <a:r>
              <a:rPr lang="en-US" u="sng" dirty="0" smtClean="0"/>
              <a:t>Touch:</a:t>
            </a:r>
            <a:r>
              <a:rPr lang="en-US" dirty="0" smtClean="0"/>
              <a:t>  In some cultures it is inappropriate to touch the head, shake hands and only family members provide personal care.</a:t>
            </a:r>
            <a:endParaRPr lang="en-US" dirty="0"/>
          </a:p>
        </p:txBody>
      </p:sp>
      <p:pic>
        <p:nvPicPr>
          <p:cNvPr id="4" name="Picture 3"/>
          <p:cNvPicPr>
            <a:picLocks noChangeAspect="1"/>
          </p:cNvPicPr>
          <p:nvPr/>
        </p:nvPicPr>
        <p:blipFill>
          <a:blip r:embed="rId2"/>
          <a:stretch>
            <a:fillRect/>
          </a:stretch>
        </p:blipFill>
        <p:spPr>
          <a:xfrm>
            <a:off x="1622633" y="4156459"/>
            <a:ext cx="3581400" cy="2273300"/>
          </a:xfrm>
          <a:prstGeom prst="rect">
            <a:avLst/>
          </a:prstGeom>
        </p:spPr>
      </p:pic>
      <p:pic>
        <p:nvPicPr>
          <p:cNvPr id="5" name="Picture 4"/>
          <p:cNvPicPr>
            <a:picLocks noChangeAspect="1"/>
          </p:cNvPicPr>
          <p:nvPr/>
        </p:nvPicPr>
        <p:blipFill>
          <a:blip r:embed="rId3"/>
          <a:stretch>
            <a:fillRect/>
          </a:stretch>
        </p:blipFill>
        <p:spPr>
          <a:xfrm>
            <a:off x="6472288" y="3089659"/>
            <a:ext cx="2438400" cy="3340100"/>
          </a:xfrm>
          <a:prstGeom prst="rect">
            <a:avLst/>
          </a:prstGeom>
        </p:spPr>
      </p:pic>
    </p:spTree>
    <p:extLst>
      <p:ext uri="{BB962C8B-B14F-4D97-AF65-F5344CB8AC3E}">
        <p14:creationId xmlns:p14="http://schemas.microsoft.com/office/powerpoint/2010/main" val="9466243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926"/>
            <a:ext cx="8229600" cy="946712"/>
          </a:xfrm>
        </p:spPr>
        <p:txBody>
          <a:bodyPr/>
          <a:lstStyle/>
          <a:p>
            <a:r>
              <a:rPr lang="en-US" u="sng" dirty="0" smtClean="0">
                <a:solidFill>
                  <a:srgbClr val="FF0000"/>
                </a:solidFill>
              </a:rPr>
              <a:t>*</a:t>
            </a:r>
            <a:r>
              <a:rPr lang="en-US" u="sng" dirty="0" smtClean="0"/>
              <a:t>Recording and Reporting</a:t>
            </a:r>
            <a:endParaRPr lang="en-US" u="sng" dirty="0"/>
          </a:p>
        </p:txBody>
      </p:sp>
      <p:sp>
        <p:nvSpPr>
          <p:cNvPr id="3" name="Content Placeholder 2"/>
          <p:cNvSpPr>
            <a:spLocks noGrp="1"/>
          </p:cNvSpPr>
          <p:nvPr>
            <p:ph idx="1"/>
          </p:nvPr>
        </p:nvSpPr>
        <p:spPr>
          <a:xfrm>
            <a:off x="457200" y="1259063"/>
            <a:ext cx="8229600" cy="3008383"/>
          </a:xfrm>
        </p:spPr>
        <p:txBody>
          <a:bodyPr>
            <a:normAutofit/>
          </a:bodyPr>
          <a:lstStyle/>
          <a:p>
            <a:r>
              <a:rPr lang="en-US" dirty="0" smtClean="0"/>
              <a:t>This is an important part of effective communication and includes observation and listening to the patient. All senses are used to make the observations.</a:t>
            </a:r>
            <a:endParaRPr lang="en-US" dirty="0"/>
          </a:p>
        </p:txBody>
      </p:sp>
      <p:pic>
        <p:nvPicPr>
          <p:cNvPr id="4" name="Picture 3"/>
          <p:cNvPicPr>
            <a:picLocks noChangeAspect="1"/>
          </p:cNvPicPr>
          <p:nvPr/>
        </p:nvPicPr>
        <p:blipFill>
          <a:blip r:embed="rId2"/>
          <a:stretch>
            <a:fillRect/>
          </a:stretch>
        </p:blipFill>
        <p:spPr>
          <a:xfrm>
            <a:off x="2794000" y="4267446"/>
            <a:ext cx="3543300" cy="2298700"/>
          </a:xfrm>
          <a:prstGeom prst="rect">
            <a:avLst/>
          </a:prstGeom>
        </p:spPr>
      </p:pic>
    </p:spTree>
    <p:extLst>
      <p:ext uri="{BB962C8B-B14F-4D97-AF65-F5344CB8AC3E}">
        <p14:creationId xmlns:p14="http://schemas.microsoft.com/office/powerpoint/2010/main" val="13767965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1314775"/>
            <a:ext cx="8229600" cy="1693608"/>
          </a:xfrm>
        </p:spPr>
        <p:txBody>
          <a:bodyPr/>
          <a:lstStyle/>
          <a:p>
            <a:r>
              <a:rPr lang="en-US" u="sng" dirty="0" smtClean="0"/>
              <a:t>Sight:</a:t>
            </a:r>
            <a:r>
              <a:rPr lang="en-US" dirty="0" smtClean="0"/>
              <a:t> color of skin, swelling, rashes/sores, color of urine or stool, amount of food eaten.</a:t>
            </a:r>
            <a:endParaRPr lang="en-US" dirty="0"/>
          </a:p>
        </p:txBody>
      </p:sp>
      <p:pic>
        <p:nvPicPr>
          <p:cNvPr id="4" name="Picture 3"/>
          <p:cNvPicPr>
            <a:picLocks noChangeAspect="1"/>
          </p:cNvPicPr>
          <p:nvPr/>
        </p:nvPicPr>
        <p:blipFill>
          <a:blip r:embed="rId2"/>
          <a:stretch>
            <a:fillRect/>
          </a:stretch>
        </p:blipFill>
        <p:spPr>
          <a:xfrm>
            <a:off x="5738047" y="3008383"/>
            <a:ext cx="3149600" cy="2578100"/>
          </a:xfrm>
          <a:prstGeom prst="rect">
            <a:avLst/>
          </a:prstGeom>
        </p:spPr>
      </p:pic>
      <p:pic>
        <p:nvPicPr>
          <p:cNvPr id="5" name="Picture 4"/>
          <p:cNvPicPr>
            <a:picLocks noChangeAspect="1"/>
          </p:cNvPicPr>
          <p:nvPr/>
        </p:nvPicPr>
        <p:blipFill>
          <a:blip r:embed="rId3"/>
          <a:stretch>
            <a:fillRect/>
          </a:stretch>
        </p:blipFill>
        <p:spPr>
          <a:xfrm>
            <a:off x="3141770" y="4100583"/>
            <a:ext cx="2829821" cy="2463800"/>
          </a:xfrm>
          <a:prstGeom prst="rect">
            <a:avLst/>
          </a:prstGeom>
        </p:spPr>
      </p:pic>
      <p:pic>
        <p:nvPicPr>
          <p:cNvPr id="6" name="Picture 5"/>
          <p:cNvPicPr>
            <a:picLocks noChangeAspect="1"/>
          </p:cNvPicPr>
          <p:nvPr/>
        </p:nvPicPr>
        <p:blipFill>
          <a:blip r:embed="rId4"/>
          <a:stretch>
            <a:fillRect/>
          </a:stretch>
        </p:blipFill>
        <p:spPr>
          <a:xfrm>
            <a:off x="198367" y="3008383"/>
            <a:ext cx="3143943" cy="2324100"/>
          </a:xfrm>
          <a:prstGeom prst="rect">
            <a:avLst/>
          </a:prstGeom>
        </p:spPr>
      </p:pic>
    </p:spTree>
    <p:extLst>
      <p:ext uri="{BB962C8B-B14F-4D97-AF65-F5344CB8AC3E}">
        <p14:creationId xmlns:p14="http://schemas.microsoft.com/office/powerpoint/2010/main" val="3227261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35"/>
            <a:ext cx="8229600" cy="1143000"/>
          </a:xfrm>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1025077"/>
            <a:ext cx="8229600" cy="1894169"/>
          </a:xfrm>
        </p:spPr>
        <p:txBody>
          <a:bodyPr/>
          <a:lstStyle/>
          <a:p>
            <a:r>
              <a:rPr lang="en-US" u="sng" dirty="0" smtClean="0"/>
              <a:t>Smell:</a:t>
            </a:r>
            <a:r>
              <a:rPr lang="en-US" dirty="0" smtClean="0"/>
              <a:t>  Body odor, unusual odors of the breath, wounds, urine/stool. </a:t>
            </a:r>
            <a:endParaRPr lang="en-US" dirty="0"/>
          </a:p>
        </p:txBody>
      </p:sp>
      <p:pic>
        <p:nvPicPr>
          <p:cNvPr id="4" name="Picture 3"/>
          <p:cNvPicPr>
            <a:picLocks noChangeAspect="1"/>
          </p:cNvPicPr>
          <p:nvPr/>
        </p:nvPicPr>
        <p:blipFill>
          <a:blip r:embed="rId2"/>
          <a:stretch>
            <a:fillRect/>
          </a:stretch>
        </p:blipFill>
        <p:spPr>
          <a:xfrm>
            <a:off x="1325817" y="3422650"/>
            <a:ext cx="2971800" cy="2730500"/>
          </a:xfrm>
          <a:prstGeom prst="rect">
            <a:avLst/>
          </a:prstGeom>
        </p:spPr>
      </p:pic>
      <p:pic>
        <p:nvPicPr>
          <p:cNvPr id="6" name="Picture 5"/>
          <p:cNvPicPr>
            <a:picLocks noChangeAspect="1"/>
          </p:cNvPicPr>
          <p:nvPr/>
        </p:nvPicPr>
        <p:blipFill>
          <a:blip r:embed="rId3"/>
          <a:stretch>
            <a:fillRect/>
          </a:stretch>
        </p:blipFill>
        <p:spPr>
          <a:xfrm>
            <a:off x="4922583" y="3257550"/>
            <a:ext cx="2806700" cy="2895600"/>
          </a:xfrm>
          <a:prstGeom prst="rect">
            <a:avLst/>
          </a:prstGeom>
        </p:spPr>
      </p:pic>
    </p:spTree>
    <p:extLst>
      <p:ext uri="{BB962C8B-B14F-4D97-AF65-F5344CB8AC3E}">
        <p14:creationId xmlns:p14="http://schemas.microsoft.com/office/powerpoint/2010/main" val="521154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60"/>
            <a:ext cx="8229600" cy="1002794"/>
          </a:xfrm>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1203354"/>
            <a:ext cx="8229600" cy="2659959"/>
          </a:xfrm>
        </p:spPr>
        <p:txBody>
          <a:bodyPr>
            <a:normAutofit fontScale="92500" lnSpcReduction="20000"/>
          </a:bodyPr>
          <a:lstStyle/>
          <a:p>
            <a:r>
              <a:rPr lang="en-US" u="sng" dirty="0" smtClean="0"/>
              <a:t>Touch:  Feel the pulse, dryness or perspiration, temperature of the skin and swelling.</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*Example: Your patient has the flu.  What observation would a health care worker make with her sense of touch? = Hot, dry skin (temperature)</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805322" y="4082143"/>
            <a:ext cx="3182477" cy="2072044"/>
          </a:xfrm>
          <a:prstGeom prst="rect">
            <a:avLst/>
          </a:prstGeom>
        </p:spPr>
      </p:pic>
      <p:pic>
        <p:nvPicPr>
          <p:cNvPr id="5" name="Picture 4"/>
          <p:cNvPicPr>
            <a:picLocks noChangeAspect="1"/>
          </p:cNvPicPr>
          <p:nvPr/>
        </p:nvPicPr>
        <p:blipFill>
          <a:blip r:embed="rId3"/>
          <a:stretch>
            <a:fillRect/>
          </a:stretch>
        </p:blipFill>
        <p:spPr>
          <a:xfrm>
            <a:off x="4789714" y="3863313"/>
            <a:ext cx="3265714" cy="2290874"/>
          </a:xfrm>
          <a:prstGeom prst="rect">
            <a:avLst/>
          </a:prstGeom>
        </p:spPr>
      </p:pic>
    </p:spTree>
    <p:extLst>
      <p:ext uri="{BB962C8B-B14F-4D97-AF65-F5344CB8AC3E}">
        <p14:creationId xmlns:p14="http://schemas.microsoft.com/office/powerpoint/2010/main" val="2164682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421"/>
            <a:ext cx="8229600" cy="864817"/>
          </a:xfrm>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998521"/>
            <a:ext cx="8229600" cy="1537619"/>
          </a:xfrm>
        </p:spPr>
        <p:txBody>
          <a:bodyPr>
            <a:normAutofit/>
          </a:bodyPr>
          <a:lstStyle/>
          <a:p>
            <a:r>
              <a:rPr lang="en-US" u="sng" dirty="0" smtClean="0"/>
              <a:t>Hearing:</a:t>
            </a:r>
            <a:r>
              <a:rPr lang="en-US" dirty="0" smtClean="0"/>
              <a:t>  Listen to respirations, abnormal body sounds, cough, speech.</a:t>
            </a:r>
            <a:endParaRPr lang="en-US" dirty="0"/>
          </a:p>
        </p:txBody>
      </p:sp>
      <p:pic>
        <p:nvPicPr>
          <p:cNvPr id="4" name="Picture 3"/>
          <p:cNvPicPr>
            <a:picLocks noChangeAspect="1"/>
          </p:cNvPicPr>
          <p:nvPr/>
        </p:nvPicPr>
        <p:blipFill>
          <a:blip r:embed="rId2"/>
          <a:stretch>
            <a:fillRect/>
          </a:stretch>
        </p:blipFill>
        <p:spPr>
          <a:xfrm>
            <a:off x="1160033" y="3003163"/>
            <a:ext cx="2755900" cy="2946400"/>
          </a:xfrm>
          <a:prstGeom prst="rect">
            <a:avLst/>
          </a:prstGeom>
        </p:spPr>
      </p:pic>
      <p:pic>
        <p:nvPicPr>
          <p:cNvPr id="5" name="Picture 4"/>
          <p:cNvPicPr>
            <a:picLocks noChangeAspect="1"/>
          </p:cNvPicPr>
          <p:nvPr/>
        </p:nvPicPr>
        <p:blipFill>
          <a:blip r:embed="rId3"/>
          <a:stretch>
            <a:fillRect/>
          </a:stretch>
        </p:blipFill>
        <p:spPr>
          <a:xfrm>
            <a:off x="4565650" y="3238231"/>
            <a:ext cx="3187700" cy="2552700"/>
          </a:xfrm>
          <a:prstGeom prst="rect">
            <a:avLst/>
          </a:prstGeom>
        </p:spPr>
      </p:pic>
    </p:spTree>
    <p:extLst>
      <p:ext uri="{BB962C8B-B14F-4D97-AF65-F5344CB8AC3E}">
        <p14:creationId xmlns:p14="http://schemas.microsoft.com/office/powerpoint/2010/main" val="3589650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367"/>
            <a:ext cx="8229600" cy="1143000"/>
          </a:xfrm>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980509"/>
            <a:ext cx="8229600" cy="2963815"/>
          </a:xfrm>
        </p:spPr>
        <p:txBody>
          <a:bodyPr>
            <a:normAutofit fontScale="85000" lnSpcReduction="10000"/>
          </a:bodyPr>
          <a:lstStyle/>
          <a:p>
            <a:pPr marL="0" indent="0" algn="ctr">
              <a:buNone/>
            </a:pPr>
            <a:r>
              <a:rPr lang="en-US" u="sng" dirty="0" smtClean="0"/>
              <a:t>Two Types of Observations</a:t>
            </a:r>
          </a:p>
          <a:p>
            <a:pPr marL="0" indent="0">
              <a:buNone/>
            </a:pPr>
            <a:r>
              <a:rPr lang="en-US" dirty="0" smtClean="0"/>
              <a:t>1.  </a:t>
            </a:r>
            <a:r>
              <a:rPr lang="en-US" u="sng" dirty="0" smtClean="0"/>
              <a:t>Subjective:  Statements or complaints made by the patient; they cannot be seen or felt, these are symptoms. (Ex.: Headache, dizziness)</a:t>
            </a:r>
          </a:p>
          <a:p>
            <a:pPr marL="0" indent="0" algn="ctr">
              <a:buNone/>
            </a:pPr>
            <a:r>
              <a:rPr lang="en-US" u="sng" dirty="0" smtClean="0">
                <a:solidFill>
                  <a:srgbClr val="FF0000"/>
                </a:solidFill>
                <a:latin typeface="Noteworthy Bold"/>
                <a:cs typeface="Noteworthy Bold"/>
              </a:rPr>
              <a:t>*An example of a subjective observation a physician would record in a patient’s progress note is:</a:t>
            </a:r>
          </a:p>
          <a:p>
            <a:pPr marL="0" indent="0" algn="ctr">
              <a:buNone/>
            </a:pPr>
            <a:r>
              <a:rPr lang="en-US" u="sng" dirty="0" smtClean="0">
                <a:solidFill>
                  <a:srgbClr val="FF0000"/>
                </a:solidFill>
                <a:latin typeface="Noteworthy Bold"/>
                <a:cs typeface="Noteworthy Bold"/>
              </a:rPr>
              <a:t> Patient complains of feeling dizzy.</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1227564" y="4113552"/>
            <a:ext cx="3302000" cy="2463800"/>
          </a:xfrm>
          <a:prstGeom prst="rect">
            <a:avLst/>
          </a:prstGeom>
        </p:spPr>
      </p:pic>
      <p:pic>
        <p:nvPicPr>
          <p:cNvPr id="5" name="Picture 4"/>
          <p:cNvPicPr>
            <a:picLocks noChangeAspect="1"/>
          </p:cNvPicPr>
          <p:nvPr/>
        </p:nvPicPr>
        <p:blipFill>
          <a:blip r:embed="rId3"/>
          <a:stretch>
            <a:fillRect/>
          </a:stretch>
        </p:blipFill>
        <p:spPr>
          <a:xfrm>
            <a:off x="5234533" y="4113552"/>
            <a:ext cx="2497342" cy="2603118"/>
          </a:xfrm>
          <a:prstGeom prst="rect">
            <a:avLst/>
          </a:prstGeom>
        </p:spPr>
      </p:pic>
    </p:spTree>
    <p:extLst>
      <p:ext uri="{BB962C8B-B14F-4D97-AF65-F5344CB8AC3E}">
        <p14:creationId xmlns:p14="http://schemas.microsoft.com/office/powerpoint/2010/main" val="24930884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06"/>
            <a:ext cx="8229600" cy="887102"/>
          </a:xfrm>
        </p:spPr>
        <p:txBody>
          <a:bodyPr/>
          <a:lstStyle/>
          <a:p>
            <a:r>
              <a:rPr lang="en-US" u="sng" dirty="0">
                <a:solidFill>
                  <a:srgbClr val="FF0000"/>
                </a:solidFill>
              </a:rPr>
              <a:t>*</a:t>
            </a:r>
            <a:r>
              <a:rPr lang="en-US" u="sng" dirty="0"/>
              <a:t>Recording and Reporting</a:t>
            </a:r>
            <a:endParaRPr lang="en-US" dirty="0"/>
          </a:p>
        </p:txBody>
      </p:sp>
      <p:sp>
        <p:nvSpPr>
          <p:cNvPr id="3" name="Content Placeholder 2"/>
          <p:cNvSpPr>
            <a:spLocks noGrp="1"/>
          </p:cNvSpPr>
          <p:nvPr>
            <p:ph idx="1"/>
          </p:nvPr>
        </p:nvSpPr>
        <p:spPr>
          <a:xfrm>
            <a:off x="457200" y="1132230"/>
            <a:ext cx="8229600" cy="2094726"/>
          </a:xfrm>
        </p:spPr>
        <p:txBody>
          <a:bodyPr>
            <a:normAutofit/>
          </a:bodyPr>
          <a:lstStyle/>
          <a:p>
            <a:pPr marL="0" indent="0">
              <a:buNone/>
            </a:pPr>
            <a:r>
              <a:rPr lang="en-US" dirty="0" smtClean="0"/>
              <a:t>2.  </a:t>
            </a:r>
            <a:r>
              <a:rPr lang="en-US" u="sng" dirty="0" smtClean="0"/>
              <a:t>Objective:</a:t>
            </a:r>
            <a:r>
              <a:rPr lang="en-US" dirty="0" smtClean="0"/>
              <a:t>  can be seen or measured, these are signs. (Ex.: bruises, rashes, cuts, swelling, vital signs.)</a:t>
            </a:r>
            <a:endParaRPr lang="en-US" dirty="0"/>
          </a:p>
        </p:txBody>
      </p:sp>
      <p:pic>
        <p:nvPicPr>
          <p:cNvPr id="4" name="Picture 3"/>
          <p:cNvPicPr>
            <a:picLocks noChangeAspect="1"/>
          </p:cNvPicPr>
          <p:nvPr/>
        </p:nvPicPr>
        <p:blipFill>
          <a:blip r:embed="rId2"/>
          <a:stretch>
            <a:fillRect/>
          </a:stretch>
        </p:blipFill>
        <p:spPr>
          <a:xfrm>
            <a:off x="1281636" y="3645344"/>
            <a:ext cx="3048000" cy="2286000"/>
          </a:xfrm>
          <a:prstGeom prst="rect">
            <a:avLst/>
          </a:prstGeom>
        </p:spPr>
      </p:pic>
      <p:pic>
        <p:nvPicPr>
          <p:cNvPr id="5" name="Picture 4"/>
          <p:cNvPicPr>
            <a:picLocks noChangeAspect="1"/>
          </p:cNvPicPr>
          <p:nvPr/>
        </p:nvPicPr>
        <p:blipFill>
          <a:blip r:embed="rId3"/>
          <a:stretch>
            <a:fillRect/>
          </a:stretch>
        </p:blipFill>
        <p:spPr>
          <a:xfrm>
            <a:off x="4928590" y="3226956"/>
            <a:ext cx="2540000" cy="2032000"/>
          </a:xfrm>
          <a:prstGeom prst="rect">
            <a:avLst/>
          </a:prstGeom>
        </p:spPr>
      </p:pic>
    </p:spTree>
    <p:extLst>
      <p:ext uri="{BB962C8B-B14F-4D97-AF65-F5344CB8AC3E}">
        <p14:creationId xmlns:p14="http://schemas.microsoft.com/office/powerpoint/2010/main" val="1634355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2844"/>
            <a:ext cx="8229600" cy="4724275"/>
          </a:xfrm>
        </p:spPr>
        <p:txBody>
          <a:bodyPr>
            <a:normAutofit/>
          </a:bodyPr>
          <a:lstStyle/>
          <a:p>
            <a:pPr marL="0" indent="0" algn="ctr">
              <a:buNone/>
            </a:pPr>
            <a:r>
              <a:rPr lang="en-US" u="sng" dirty="0" smtClean="0">
                <a:solidFill>
                  <a:srgbClr val="FF0000"/>
                </a:solidFill>
                <a:latin typeface="Noteworthy Bold"/>
                <a:cs typeface="Noteworthy Bold"/>
              </a:rPr>
              <a:t>*The basic rule of effective written communication:</a:t>
            </a: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*Remember:  When a patient’s statement is recorded, it must be in the patient’s own words and in quotation marks. </a:t>
            </a:r>
          </a:p>
          <a:p>
            <a:pPr marL="0" indent="0" algn="ctr">
              <a:buNone/>
            </a:pPr>
            <a:r>
              <a:rPr lang="en-US" u="sng" dirty="0" smtClean="0">
                <a:solidFill>
                  <a:srgbClr val="FF0000"/>
                </a:solidFill>
                <a:latin typeface="Noteworthy Bold"/>
                <a:cs typeface="Noteworthy Bold"/>
              </a:rPr>
              <a:t>(Ex.: Pt. states, “I have a headache.”)</a:t>
            </a:r>
            <a:endParaRPr lang="en-US" u="sng" dirty="0">
              <a:solidFill>
                <a:srgbClr val="FF0000"/>
              </a:solidFill>
              <a:latin typeface="Noteworthy Bold"/>
              <a:cs typeface="Noteworthy Bold"/>
            </a:endParaRPr>
          </a:p>
        </p:txBody>
      </p:sp>
      <p:pic>
        <p:nvPicPr>
          <p:cNvPr id="6" name="Picture 5"/>
          <p:cNvPicPr>
            <a:picLocks noChangeAspect="1"/>
          </p:cNvPicPr>
          <p:nvPr/>
        </p:nvPicPr>
        <p:blipFill>
          <a:blip r:embed="rId2"/>
          <a:stretch>
            <a:fillRect/>
          </a:stretch>
        </p:blipFill>
        <p:spPr>
          <a:xfrm>
            <a:off x="2984500" y="4247243"/>
            <a:ext cx="3175000" cy="2108200"/>
          </a:xfrm>
          <a:prstGeom prst="rect">
            <a:avLst/>
          </a:prstGeom>
        </p:spPr>
      </p:pic>
    </p:spTree>
    <p:extLst>
      <p:ext uri="{BB962C8B-B14F-4D97-AF65-F5344CB8AC3E}">
        <p14:creationId xmlns:p14="http://schemas.microsoft.com/office/powerpoint/2010/main" val="14524680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072"/>
            <a:ext cx="8229600" cy="1388128"/>
          </a:xfrm>
        </p:spPr>
        <p:txBody>
          <a:bodyPr>
            <a:normAutofit/>
          </a:bodyPr>
          <a:lstStyle/>
          <a:p>
            <a:r>
              <a:rPr lang="en-US" sz="4000" u="sng" dirty="0" smtClean="0">
                <a:solidFill>
                  <a:srgbClr val="FF0000"/>
                </a:solidFill>
              </a:rPr>
              <a:t>*</a:t>
            </a:r>
            <a:r>
              <a:rPr lang="en-US" sz="4000" u="sng" dirty="0" smtClean="0"/>
              <a:t>Health Insurance Portability and Accountability Act (HIPAA)</a:t>
            </a:r>
            <a:endParaRPr lang="en-US" sz="4000" u="sng" dirty="0"/>
          </a:p>
        </p:txBody>
      </p:sp>
      <p:sp>
        <p:nvSpPr>
          <p:cNvPr id="3" name="Content Placeholder 2"/>
          <p:cNvSpPr>
            <a:spLocks noGrp="1"/>
          </p:cNvSpPr>
          <p:nvPr>
            <p:ph idx="1"/>
          </p:nvPr>
        </p:nvSpPr>
        <p:spPr>
          <a:xfrm>
            <a:off x="457200" y="1644768"/>
            <a:ext cx="8229600" cy="4995518"/>
          </a:xfrm>
        </p:spPr>
        <p:txBody>
          <a:bodyPr>
            <a:normAutofit/>
          </a:bodyPr>
          <a:lstStyle/>
          <a:p>
            <a:pPr marL="0" indent="0">
              <a:buNone/>
            </a:pPr>
            <a:r>
              <a:rPr lang="en-US" u="sng" dirty="0" smtClean="0"/>
              <a:t>HIPAA</a:t>
            </a:r>
            <a:r>
              <a:rPr lang="en-US" dirty="0" smtClean="0"/>
              <a:t> established strict standards </a:t>
            </a:r>
            <a:r>
              <a:rPr lang="en-US" u="sng" dirty="0" smtClean="0"/>
              <a:t>to maintain confidentiality of health care records</a:t>
            </a:r>
            <a:r>
              <a:rPr lang="en-US" dirty="0" smtClean="0"/>
              <a:t>. Patients have total control of how their medical information is used.</a:t>
            </a:r>
          </a:p>
          <a:p>
            <a:pPr marL="0" indent="0">
              <a:buNone/>
            </a:pPr>
            <a:endParaRPr lang="en-US" u="sng" dirty="0" smtClean="0">
              <a:solidFill>
                <a:srgbClr val="FF0000"/>
              </a:solidFill>
              <a:latin typeface="Noteworthy Bold"/>
              <a:cs typeface="Noteworthy Bold"/>
            </a:endParaRPr>
          </a:p>
          <a:p>
            <a:pPr marL="0" indent="0">
              <a:buNone/>
            </a:pPr>
            <a:endParaRPr lang="en-US" u="sng" dirty="0">
              <a:solidFill>
                <a:srgbClr val="FF0000"/>
              </a:solidFill>
              <a:latin typeface="Noteworthy Bold"/>
              <a:cs typeface="Noteworthy Bold"/>
            </a:endParaRPr>
          </a:p>
          <a:p>
            <a:pPr marL="0" indent="0" algn="ctr">
              <a:buNone/>
            </a:pPr>
            <a:endParaRPr lang="en-US" u="sng" dirty="0" smtClean="0">
              <a:solidFill>
                <a:srgbClr val="FF0000"/>
              </a:solidFill>
              <a:latin typeface="Noteworthy Bold"/>
              <a:cs typeface="Noteworthy Bold"/>
            </a:endParaRPr>
          </a:p>
          <a:p>
            <a:pPr marL="0" indent="0" algn="ctr">
              <a:buNone/>
            </a:pPr>
            <a:r>
              <a:rPr lang="en-US" u="sng" dirty="0" smtClean="0">
                <a:solidFill>
                  <a:srgbClr val="FF0000"/>
                </a:solidFill>
                <a:latin typeface="Noteworthy Bold"/>
                <a:cs typeface="Noteworthy Bold"/>
              </a:rPr>
              <a:t>*Remember HIPAA standards relate to respect for the private information in medical records.</a:t>
            </a:r>
            <a:endParaRPr lang="en-US" u="sng" dirty="0">
              <a:solidFill>
                <a:srgbClr val="FF0000"/>
              </a:solidFill>
              <a:latin typeface="Noteworthy Bold"/>
              <a:cs typeface="Noteworthy Bold"/>
            </a:endParaRPr>
          </a:p>
        </p:txBody>
      </p:sp>
      <p:pic>
        <p:nvPicPr>
          <p:cNvPr id="4" name="Picture 3"/>
          <p:cNvPicPr>
            <a:picLocks noChangeAspect="1"/>
          </p:cNvPicPr>
          <p:nvPr/>
        </p:nvPicPr>
        <p:blipFill>
          <a:blip r:embed="rId2"/>
          <a:stretch>
            <a:fillRect/>
          </a:stretch>
        </p:blipFill>
        <p:spPr>
          <a:xfrm>
            <a:off x="5206999" y="3214742"/>
            <a:ext cx="2079967" cy="2155544"/>
          </a:xfrm>
          <a:prstGeom prst="rect">
            <a:avLst/>
          </a:prstGeom>
        </p:spPr>
      </p:pic>
    </p:spTree>
    <p:extLst>
      <p:ext uri="{BB962C8B-B14F-4D97-AF65-F5344CB8AC3E}">
        <p14:creationId xmlns:p14="http://schemas.microsoft.com/office/powerpoint/2010/main" val="577604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013"/>
            <a:ext cx="8229600" cy="871332"/>
          </a:xfrm>
        </p:spPr>
        <p:txBody>
          <a:bodyPr/>
          <a:lstStyle/>
          <a:p>
            <a:r>
              <a:rPr lang="en-US" u="sng" dirty="0" smtClean="0">
                <a:solidFill>
                  <a:srgbClr val="FF0000"/>
                </a:solidFill>
              </a:rPr>
              <a:t>*</a:t>
            </a:r>
            <a:r>
              <a:rPr lang="en-US" u="sng" dirty="0" smtClean="0"/>
              <a:t>Appearance</a:t>
            </a:r>
            <a:endParaRPr lang="en-US" u="sng" dirty="0"/>
          </a:p>
        </p:txBody>
      </p:sp>
      <p:sp>
        <p:nvSpPr>
          <p:cNvPr id="3" name="Content Placeholder 2"/>
          <p:cNvSpPr>
            <a:spLocks noGrp="1"/>
          </p:cNvSpPr>
          <p:nvPr>
            <p:ph idx="1"/>
          </p:nvPr>
        </p:nvSpPr>
        <p:spPr>
          <a:xfrm>
            <a:off x="457200" y="1197140"/>
            <a:ext cx="8229600" cy="3270232"/>
          </a:xfrm>
        </p:spPr>
        <p:txBody>
          <a:bodyPr/>
          <a:lstStyle/>
          <a:p>
            <a:pPr marL="514350" indent="-514350">
              <a:buAutoNum type="arabicPeriod"/>
            </a:pPr>
            <a:r>
              <a:rPr lang="en-US" u="sng" dirty="0" smtClean="0"/>
              <a:t>Uniform</a:t>
            </a:r>
            <a:r>
              <a:rPr lang="en-US" dirty="0" smtClean="0"/>
              <a:t>:  Clean, neat, fits well; neutral colored undergarments must be worn. </a:t>
            </a:r>
            <a:r>
              <a:rPr lang="en-US" u="sng" dirty="0" smtClean="0"/>
              <a:t>Uniform must be appropriate for the job—</a:t>
            </a:r>
          </a:p>
          <a:p>
            <a:pPr marL="0" indent="0" algn="ctr">
              <a:buNone/>
            </a:pPr>
            <a:r>
              <a:rPr lang="en-US" u="sng" dirty="0" smtClean="0">
                <a:solidFill>
                  <a:srgbClr val="FF0000"/>
                </a:solidFill>
                <a:latin typeface="Noteworthy Bold"/>
                <a:cs typeface="Noteworthy Bold"/>
              </a:rPr>
              <a:t>*Remember: Before beginning a new job = check the facilities policy for dress code before purchasing uniforms</a:t>
            </a:r>
            <a:r>
              <a:rPr lang="en-US" dirty="0" smtClean="0">
                <a:solidFill>
                  <a:srgbClr val="FF0000"/>
                </a:solidFill>
                <a:latin typeface="Noteworthy Bold"/>
                <a:cs typeface="Noteworthy Bold"/>
              </a:rPr>
              <a:t>. </a:t>
            </a:r>
          </a:p>
          <a:p>
            <a:pPr marL="0" indent="0">
              <a:buNone/>
            </a:pPr>
            <a:endParaRPr lang="en-US" dirty="0"/>
          </a:p>
        </p:txBody>
      </p:sp>
      <p:pic>
        <p:nvPicPr>
          <p:cNvPr id="4" name="Picture 3"/>
          <p:cNvPicPr>
            <a:picLocks noChangeAspect="1"/>
          </p:cNvPicPr>
          <p:nvPr/>
        </p:nvPicPr>
        <p:blipFill>
          <a:blip r:embed="rId2"/>
          <a:stretch>
            <a:fillRect/>
          </a:stretch>
        </p:blipFill>
        <p:spPr>
          <a:xfrm>
            <a:off x="457200" y="3926700"/>
            <a:ext cx="2222500" cy="2679700"/>
          </a:xfrm>
          <a:prstGeom prst="rect">
            <a:avLst/>
          </a:prstGeom>
        </p:spPr>
      </p:pic>
    </p:spTree>
    <p:extLst>
      <p:ext uri="{BB962C8B-B14F-4D97-AF65-F5344CB8AC3E}">
        <p14:creationId xmlns:p14="http://schemas.microsoft.com/office/powerpoint/2010/main" val="13420056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solidFill>
                  <a:srgbClr val="FF0000"/>
                </a:solidFill>
              </a:rPr>
              <a:t>*</a:t>
            </a:r>
            <a:r>
              <a:rPr lang="en-US" u="sng" dirty="0"/>
              <a:t>Appearance</a:t>
            </a:r>
            <a:endParaRPr lang="en-US" dirty="0"/>
          </a:p>
        </p:txBody>
      </p:sp>
      <p:sp>
        <p:nvSpPr>
          <p:cNvPr id="3" name="Content Placeholder 2"/>
          <p:cNvSpPr>
            <a:spLocks noGrp="1"/>
          </p:cNvSpPr>
          <p:nvPr>
            <p:ph idx="1"/>
          </p:nvPr>
        </p:nvSpPr>
        <p:spPr>
          <a:xfrm>
            <a:off x="457200" y="1600201"/>
            <a:ext cx="8229600" cy="2195606"/>
          </a:xfrm>
        </p:spPr>
        <p:txBody>
          <a:bodyPr/>
          <a:lstStyle/>
          <a:p>
            <a:pPr marL="514350" indent="-514350">
              <a:buAutoNum type="arabicPeriod" startAt="2"/>
            </a:pPr>
            <a:r>
              <a:rPr lang="en-US" u="sng" dirty="0" smtClean="0"/>
              <a:t>Name Badge:  REQUIRED! Includes name, title and department.</a:t>
            </a:r>
          </a:p>
          <a:p>
            <a:pPr marL="0" indent="0" algn="ctr">
              <a:buNone/>
            </a:pPr>
            <a:r>
              <a:rPr lang="en-US" u="sng" dirty="0" smtClean="0">
                <a:solidFill>
                  <a:srgbClr val="FF0000"/>
                </a:solidFill>
                <a:latin typeface="Noteworthy Bold"/>
                <a:cs typeface="Noteworthy Bold"/>
              </a:rPr>
              <a:t>*Remember: All clinical uniforms should include a name badge.</a:t>
            </a:r>
            <a:endParaRPr lang="en-US" u="sng" dirty="0">
              <a:solidFill>
                <a:srgbClr val="FF0000"/>
              </a:solidFill>
              <a:latin typeface="Noteworthy Bold"/>
              <a:cs typeface="Noteworthy Bold"/>
            </a:endParaRPr>
          </a:p>
        </p:txBody>
      </p:sp>
      <p:pic>
        <p:nvPicPr>
          <p:cNvPr id="5" name="Picture 4" descr="IMG_78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285" y="3795807"/>
            <a:ext cx="4186599" cy="2866086"/>
          </a:xfrm>
          <a:prstGeom prst="rect">
            <a:avLst/>
          </a:prstGeom>
        </p:spPr>
      </p:pic>
    </p:spTree>
    <p:extLst>
      <p:ext uri="{BB962C8B-B14F-4D97-AF65-F5344CB8AC3E}">
        <p14:creationId xmlns:p14="http://schemas.microsoft.com/office/powerpoint/2010/main" val="32050087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156</TotalTime>
  <Words>2681</Words>
  <Application>Microsoft Macintosh PowerPoint</Application>
  <PresentationFormat>On-screen Show (4:3)</PresentationFormat>
  <Paragraphs>215</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Unit D 4.01 Personal Qualities of the Healthcare Worker</vt:lpstr>
      <vt:lpstr>PowerPoint Presentation</vt:lpstr>
      <vt:lpstr>*Ways to promote good health</vt:lpstr>
      <vt:lpstr>*Ways to promote good health</vt:lpstr>
      <vt:lpstr>*Ways to promote good health</vt:lpstr>
      <vt:lpstr>*Ways to promote good health</vt:lpstr>
      <vt:lpstr>*Ways to promote good health</vt:lpstr>
      <vt:lpstr>*Appearance</vt:lpstr>
      <vt:lpstr>*Appearance</vt:lpstr>
      <vt:lpstr>*Appearance</vt:lpstr>
      <vt:lpstr>*Appearance</vt:lpstr>
      <vt:lpstr>*Appearance</vt:lpstr>
      <vt:lpstr>*Appearance</vt:lpstr>
      <vt:lpstr>Jewelry &amp; Make-up</vt:lpstr>
      <vt:lpstr>*Personal Characteristics (must be practiced and learned and we must constantly strive to improve.)</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*Personal Characteristics</vt:lpstr>
      <vt:lpstr>Unit D 4.02 Elements of Effective Communication</vt:lpstr>
      <vt:lpstr>*Elements of Effective Communication</vt:lpstr>
      <vt:lpstr>*Elements of Effective Communication</vt:lpstr>
      <vt:lpstr>PowerPoint Presentation</vt:lpstr>
      <vt:lpstr>*Communication Process</vt:lpstr>
      <vt:lpstr>*Communication Process</vt:lpstr>
      <vt:lpstr>*Communication Process </vt:lpstr>
      <vt:lpstr>*Communication Process</vt:lpstr>
      <vt:lpstr>Communication Model</vt:lpstr>
      <vt:lpstr>*Factors that interfere with communication</vt:lpstr>
      <vt:lpstr>*Factors that interfere with communication</vt:lpstr>
      <vt:lpstr>*Factors that interfere with communication</vt:lpstr>
      <vt:lpstr>*Factors that interfere with communication</vt:lpstr>
      <vt:lpstr>*Factors that interfere with communication</vt:lpstr>
      <vt:lpstr>*Factors that interfere with communication</vt:lpstr>
      <vt:lpstr>*Factors that interfere with communication</vt:lpstr>
      <vt:lpstr>*Good Listening Techniques (Listening allows the patient to express their fears.)</vt:lpstr>
      <vt:lpstr>*Good Listening Techniques</vt:lpstr>
      <vt:lpstr>*Good Listening Techniques</vt:lpstr>
      <vt:lpstr>*Good Listening Techniques</vt:lpstr>
      <vt:lpstr>*Good Listening Techniques</vt:lpstr>
      <vt:lpstr>*Good Listening Techniques</vt:lpstr>
      <vt:lpstr>*Good Listening Techniques</vt:lpstr>
      <vt:lpstr>*Good Listening Techniques</vt:lpstr>
      <vt:lpstr>*Good Listening Techniques</vt:lpstr>
      <vt:lpstr>*Good Listening Techniques</vt:lpstr>
      <vt:lpstr>*Good Listening Techniques</vt:lpstr>
      <vt:lpstr>*Non-verbal Communications</vt:lpstr>
      <vt:lpstr>*Non-verbal Communications</vt:lpstr>
      <vt:lpstr>*Non-verbal Communications</vt:lpstr>
      <vt:lpstr>*Non-verbal Communications</vt:lpstr>
      <vt:lpstr>*Non-verbal Communications</vt:lpstr>
      <vt:lpstr>*Non-verbal Communications</vt:lpstr>
      <vt:lpstr>*Barriers to Communication (Physical Disabilities)</vt:lpstr>
      <vt:lpstr>*Barriers to Communication (Physical Disabilities)</vt:lpstr>
      <vt:lpstr>*Barriers to Communication</vt:lpstr>
      <vt:lpstr>*Barriers to Communication</vt:lpstr>
      <vt:lpstr>*Barriers to Communication</vt:lpstr>
      <vt:lpstr>*Barriers to Communication</vt:lpstr>
      <vt:lpstr>*Barriers to Communication</vt:lpstr>
      <vt:lpstr>*Barriers to Communication</vt:lpstr>
      <vt:lpstr>*Barriers to Communication</vt:lpstr>
      <vt:lpstr>*Barriers to Communication</vt:lpstr>
      <vt:lpstr>*Recording and Reporting</vt:lpstr>
      <vt:lpstr>*Recording and Reporting</vt:lpstr>
      <vt:lpstr>*Recording and Reporting</vt:lpstr>
      <vt:lpstr>*Recording and Reporting</vt:lpstr>
      <vt:lpstr>*Recording and Reporting</vt:lpstr>
      <vt:lpstr>*Recording and Reporting</vt:lpstr>
      <vt:lpstr>*Recording and Reporting</vt:lpstr>
      <vt:lpstr>PowerPoint Presentation</vt:lpstr>
      <vt:lpstr>*Health Insurance Portability and Accountability Act (HIPAA)</vt:lpstr>
    </vt:vector>
  </TitlesOfParts>
  <Company>rss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Qualities of the Healthcare Worker</dc:title>
  <dc:creator>teesha bryant</dc:creator>
  <cp:lastModifiedBy>teesha bryant</cp:lastModifiedBy>
  <cp:revision>22</cp:revision>
  <dcterms:created xsi:type="dcterms:W3CDTF">2014-10-08T00:25:34Z</dcterms:created>
  <dcterms:modified xsi:type="dcterms:W3CDTF">2015-03-16T02:13:46Z</dcterms:modified>
</cp:coreProperties>
</file>