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22419-13E7-3C4A-BF67-CBB52369FCB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1C01-1451-B74D-9704-74033144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6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08C7-01C0-B647-8D5D-0E937FDDB873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9276-E57D-FB47-B29F-94B0E09F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454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Noteworthy Bold"/>
                <a:cs typeface="Noteworthy Bold"/>
              </a:rPr>
              <a:t>Leadership</a:t>
            </a:r>
            <a:endParaRPr lang="en-US" sz="6600" dirty="0">
              <a:latin typeface="Noteworthy Bold"/>
              <a:cs typeface="Noteworthy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72" y="2058049"/>
            <a:ext cx="6284472" cy="36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881"/>
            <a:ext cx="8229600" cy="16044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Monitor’s team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489353"/>
            <a:ext cx="3568700" cy="2273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575" y="863831"/>
            <a:ext cx="8823325" cy="7683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9530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873"/>
            <a:ext cx="8229600" cy="378337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Provides reports and feedback on effectiveness of the team.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If an R.N. is constantly fussing about another R.N., the head nurse should help them solve the problem.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609" y="3868091"/>
            <a:ext cx="4610414" cy="29115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575" y="481524"/>
            <a:ext cx="8823325" cy="7683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71431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dirty="0">
              <a:solidFill>
                <a:srgbClr val="660066"/>
              </a:solidFill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06" y="2069485"/>
            <a:ext cx="4387199" cy="134044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Maintain a Positive Attitude</a:t>
            </a:r>
            <a:endParaRPr lang="en-US" sz="40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05" y="2273323"/>
            <a:ext cx="28575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21" y="3809948"/>
            <a:ext cx="2180291" cy="26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dirty="0">
              <a:solidFill>
                <a:srgbClr val="660066"/>
              </a:solidFill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530" y="2082208"/>
            <a:ext cx="6832916" cy="13404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Be friendly and cooperative with others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33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dirty="0">
              <a:solidFill>
                <a:srgbClr val="660066"/>
              </a:solidFill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5"/>
            <a:ext cx="8229600" cy="2728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Provide assistance</a:t>
            </a:r>
          </a:p>
          <a:p>
            <a:pPr marL="0" indent="0">
              <a:lnSpc>
                <a:spcPct val="90000"/>
              </a:lnSpc>
              <a:spcBef>
                <a:spcPts val="360"/>
              </a:spcBef>
              <a:buNone/>
            </a:pPr>
            <a:endParaRPr lang="en-US" dirty="0" smtClean="0">
              <a:solidFill>
                <a:srgbClr val="FF0000"/>
              </a:solidFill>
              <a:latin typeface="Noteworthy Bold"/>
              <a:cs typeface="Noteworthy Bold"/>
            </a:endParaRPr>
          </a:p>
          <a:p>
            <a:pPr marL="0" indent="0">
              <a:lnSpc>
                <a:spcPct val="90000"/>
              </a:lnSpc>
              <a:spcBef>
                <a:spcPts val="360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Assist others when you see that they need help.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94" y="3629446"/>
            <a:ext cx="3921890" cy="29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 smtClean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dirty="0">
              <a:solidFill>
                <a:srgbClr val="660066"/>
              </a:solidFill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6"/>
            <a:ext cx="8229600" cy="25874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Be a good Listener</a:t>
            </a:r>
          </a:p>
          <a:p>
            <a:endParaRPr lang="en-US" dirty="0" smtClean="0">
              <a:solidFill>
                <a:srgbClr val="FF0000"/>
              </a:solidFill>
              <a:latin typeface="Noteworthy Bold"/>
              <a:cs typeface="Noteworthy Bold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Listen carefully when another person is sharing ideas or beliefs.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64" y="4014137"/>
            <a:ext cx="3467500" cy="2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6"/>
            <a:ext cx="8229600" cy="134044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Respect others opinion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even though you may not agree with them.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98" y="3818152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01" y="3709081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7" y="274638"/>
            <a:ext cx="8732462" cy="11430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68"/>
              </a:spcBef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</a:t>
            </a:r>
            <a:r>
              <a:rPr lang="en-US" u="sng" dirty="0">
                <a:solidFill>
                  <a:srgbClr val="FF0000"/>
                </a:solidFill>
                <a:latin typeface="Noteworthy Bold"/>
                <a:cs typeface="Noteworthy Bold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 Megan is a new nurse aide.  She made 3 mistakes on her first day at work.  What should she do the next day?</a:t>
            </a:r>
          </a:p>
          <a:p>
            <a:pPr marL="0" indent="0">
              <a:lnSpc>
                <a:spcPct val="90000"/>
              </a:lnSpc>
              <a:spcBef>
                <a:spcPts val="168"/>
              </a:spcBef>
              <a:buNone/>
            </a:pPr>
            <a:endParaRPr lang="en-US" u="sng" dirty="0" smtClean="0">
              <a:solidFill>
                <a:srgbClr val="FF0000"/>
              </a:solidFill>
              <a:latin typeface="Noteworthy Bold"/>
              <a:cs typeface="Noteworthy Bold"/>
            </a:endParaRPr>
          </a:p>
          <a:p>
            <a:pPr marL="0" indent="0">
              <a:lnSpc>
                <a:spcPct val="90000"/>
              </a:lnSpc>
              <a:spcBef>
                <a:spcPts val="168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       =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Have a positive attitude &amp; listen carefully      </a:t>
            </a: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	    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to suggestions from co-	workers.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89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5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6"/>
            <a:ext cx="8229600" cy="13404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Be open-minded/willing to compromise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28" y="3330719"/>
            <a:ext cx="2794000" cy="292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054" y="33942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6"/>
            <a:ext cx="8229600" cy="13404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Avoid criticizing other team members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2" y="34226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225" b="7225"/>
          <a:stretch>
            <a:fillRect/>
          </a:stretch>
        </p:blipFill>
        <p:spPr>
          <a:xfrm>
            <a:off x="2727915" y="1069899"/>
            <a:ext cx="3685624" cy="20269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Noteworthy Bold"/>
                <a:cs typeface="Noteworthy Bold"/>
              </a:rPr>
              <a:t>Teamwork is:</a:t>
            </a:r>
            <a:endParaRPr lang="en-US" u="sng" dirty="0">
              <a:latin typeface="Noteworthy Bold"/>
              <a:cs typeface="Noteworthy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73" y="3115008"/>
            <a:ext cx="82621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ALL </a:t>
            </a:r>
            <a:r>
              <a:rPr lang="en-US" sz="2800" u="sng" dirty="0">
                <a:solidFill>
                  <a:srgbClr val="FF0000"/>
                </a:solidFill>
                <a:latin typeface="Noteworthy Bold"/>
                <a:cs typeface="Noteworthy Bold"/>
              </a:rPr>
              <a:t>MEMBERS OF THE HEALTHCARE TEAM </a:t>
            </a:r>
            <a:r>
              <a:rPr lang="en-US" sz="2800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WORKING </a:t>
            </a:r>
            <a:r>
              <a:rPr lang="en-US" sz="2800" u="sng" dirty="0">
                <a:solidFill>
                  <a:srgbClr val="FF0000"/>
                </a:solidFill>
                <a:latin typeface="Noteworthy Bold"/>
                <a:cs typeface="Noteworthy Bold"/>
              </a:rPr>
              <a:t>TOGETHER TO SERVE THE PATIENT’S NEEDS</a:t>
            </a:r>
            <a:r>
              <a:rPr lang="en-US" sz="2800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Teams: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Noteworthy Bold"/>
                <a:cs typeface="Noteworthy Bold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dentify </a:t>
            </a:r>
            <a:r>
              <a:rPr lang="en-US" sz="2800" dirty="0">
                <a:solidFill>
                  <a:srgbClr val="000000"/>
                </a:solidFill>
                <a:latin typeface="Noteworthy Bold"/>
                <a:cs typeface="Noteworthy Bold"/>
              </a:rPr>
              <a:t>patient 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needs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ffer </a:t>
            </a:r>
            <a:r>
              <a:rPr lang="en-US" sz="2800" dirty="0">
                <a:solidFill>
                  <a:srgbClr val="000000"/>
                </a:solidFill>
                <a:latin typeface="Noteworthy Bold"/>
                <a:cs typeface="Noteworthy Bold"/>
              </a:rPr>
              <a:t>opinions on the </a:t>
            </a:r>
            <a:r>
              <a:rPr lang="en-US" sz="3200" dirty="0">
                <a:solidFill>
                  <a:srgbClr val="000000"/>
                </a:solidFill>
                <a:latin typeface="Noteworthy Bold"/>
                <a:cs typeface="Noteworthy Bold"/>
              </a:rPr>
              <a:t>best</a:t>
            </a:r>
            <a:r>
              <a:rPr lang="en-US" sz="2800" dirty="0">
                <a:solidFill>
                  <a:srgbClr val="000000"/>
                </a:solidFill>
                <a:latin typeface="Noteworthy Bold"/>
                <a:cs typeface="Noteworthy Bold"/>
              </a:rPr>
              <a:t> type of 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care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Noteworthy Bold"/>
                <a:cs typeface="Noteworthy Bold"/>
              </a:rPr>
              <a:t>uggest </a:t>
            </a:r>
            <a:r>
              <a:rPr lang="en-US" sz="2800" dirty="0">
                <a:solidFill>
                  <a:srgbClr val="000000"/>
                </a:solidFill>
                <a:latin typeface="Noteworthy Bold"/>
                <a:cs typeface="Noteworthy Bold"/>
              </a:rPr>
              <a:t>other professionals that may be able to assist.</a:t>
            </a:r>
          </a:p>
        </p:txBody>
      </p:sp>
    </p:spTree>
    <p:extLst>
      <p:ext uri="{BB962C8B-B14F-4D97-AF65-F5344CB8AC3E}">
        <p14:creationId xmlns:p14="http://schemas.microsoft.com/office/powerpoint/2010/main" val="27816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577"/>
            <a:ext cx="4873207" cy="30510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Show optimism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  <a:latin typeface="Noteworthy Bold"/>
              <a:cs typeface="Noteworthy Bold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A good leader believes that the group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= will succeed!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91" y="5401266"/>
            <a:ext cx="6362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241" y="3689578"/>
            <a:ext cx="4314904" cy="140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07" y="1911838"/>
            <a:ext cx="3139278" cy="14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982"/>
            <a:ext cx="8229600" cy="87944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Praises others</a:t>
            </a:r>
            <a:r>
              <a:rPr lang="en-US" sz="4000" dirty="0">
                <a:latin typeface="Noteworthy Bold"/>
                <a:cs typeface="Noteworthy Bold"/>
              </a:rPr>
              <a:t> </a:t>
            </a:r>
            <a:r>
              <a:rPr lang="en-US" sz="4000" dirty="0" smtClean="0">
                <a:latin typeface="Noteworthy Bold"/>
                <a:cs typeface="Noteworthy Bold"/>
              </a:rPr>
              <a:t>and gives credit to others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50" y="3422650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286"/>
            <a:ext cx="8229600" cy="134044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oteworthy Bold"/>
                <a:cs typeface="Noteworthy Bold"/>
              </a:rPr>
              <a:t>Dedicated to meeting high standards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4226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147"/>
            <a:ext cx="8229600" cy="89204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Good communication skills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6443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408"/>
            <a:ext cx="8229600" cy="85715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Support and encourage others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9654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158873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Methods to Develop </a:t>
            </a:r>
            <a:b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</a:br>
            <a:r>
              <a:rPr lang="en-US" sz="3800" dirty="0">
                <a:solidFill>
                  <a:srgbClr val="660066"/>
                </a:solidFill>
                <a:latin typeface="Noteworthy Bold"/>
                <a:cs typeface="Noteworthy Bold"/>
              </a:rPr>
              <a:t>Good Interpersonal Relationships include: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36"/>
            <a:ext cx="8087129" cy="94629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Perform to the best of your ability!</a:t>
            </a:r>
            <a:endParaRPr lang="en-US" sz="40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81" y="3215474"/>
            <a:ext cx="2933700" cy="276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647" y="3070676"/>
            <a:ext cx="5707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</a:t>
            </a:r>
            <a:r>
              <a:rPr lang="en-US" sz="2800" dirty="0">
                <a:solidFill>
                  <a:srgbClr val="FF0000"/>
                </a:solidFill>
                <a:latin typeface="Noteworthy Bold"/>
                <a:cs typeface="Noteworthy Bold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ary notices the other co-workers get all the praise &amp; attention.  What should she do to develop good interpersonal relationships on the job?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	=Do the best she can in her job &amp; maintain a positive attitude.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0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4283"/>
            <a:ext cx="8797057" cy="2230473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Professional leadership </a:t>
            </a:r>
            <a:r>
              <a:rPr lang="en-US" sz="3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is </a:t>
            </a:r>
            <a:r>
              <a:rPr lang="en-US" sz="38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the ability to encourage others to work together and do their best to achieve goals.</a:t>
            </a:r>
            <a:endParaRPr lang="en-US" sz="38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63" y="2230010"/>
            <a:ext cx="4612386" cy="2661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182" y="4891129"/>
            <a:ext cx="7455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A new leader might say what to indicate he understands professional leadership?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	=“We will work together to provide the best quality care for the people of this town.”</a:t>
            </a:r>
            <a:endParaRPr lang="en-US" sz="2400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47585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69" y="3521179"/>
            <a:ext cx="26416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265371"/>
            <a:ext cx="8797057" cy="871129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dirty="0">
              <a:solidFill>
                <a:schemeClr val="accent3">
                  <a:lumMod val="50000"/>
                </a:schemeClr>
              </a:solidFill>
              <a:latin typeface="Noteworthy Bold"/>
              <a:cs typeface="Noteworthy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324" y="1582187"/>
            <a:ext cx="644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Respects the rights,</a:t>
            </a:r>
          </a:p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 dignity, opinions</a:t>
            </a:r>
          </a:p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 and abilities of others</a:t>
            </a:r>
            <a:r>
              <a:rPr lang="en-US" sz="2400" dirty="0" smtClean="0">
                <a:latin typeface="Noteworthy Bold"/>
                <a:cs typeface="Noteworthy Bold"/>
              </a:rPr>
              <a:t>.</a:t>
            </a:r>
            <a:endParaRPr lang="en-US" sz="2400" dirty="0"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6077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051"/>
            <a:ext cx="8229600" cy="9462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Understands the principles of democracy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935190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1885759"/>
            <a:ext cx="8242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4000" dirty="0">
                <a:latin typeface="Noteworthy Bold"/>
                <a:cs typeface="Noteworthy Bold"/>
              </a:rPr>
              <a:t>Works with a </a:t>
            </a:r>
            <a:r>
              <a:rPr lang="en-US" sz="4000" dirty="0" smtClean="0">
                <a:latin typeface="Noteworthy Bold"/>
                <a:cs typeface="Noteworthy Bold"/>
              </a:rPr>
              <a:t>group and guides the </a:t>
            </a:r>
            <a:r>
              <a:rPr lang="en-US" sz="4000" dirty="0">
                <a:latin typeface="Noteworthy Bold"/>
                <a:cs typeface="Noteworthy Bold"/>
              </a:rPr>
              <a:t>group toward </a:t>
            </a:r>
            <a:endParaRPr lang="en-US" sz="4000" dirty="0" smtClean="0">
              <a:latin typeface="Noteworthy Bold"/>
              <a:cs typeface="Noteworthy Bold"/>
            </a:endParaRPr>
          </a:p>
          <a:p>
            <a:pPr algn="ctr"/>
            <a:r>
              <a:rPr lang="en-US" sz="4000" dirty="0">
                <a:latin typeface="Noteworthy Bold"/>
                <a:cs typeface="Noteworthy Bold"/>
              </a:rPr>
              <a:t> </a:t>
            </a:r>
            <a:r>
              <a:rPr lang="en-US" sz="4000" dirty="0" smtClean="0">
                <a:latin typeface="Noteworthy Bold"/>
                <a:cs typeface="Noteworthy Bold"/>
              </a:rPr>
              <a:t>    a goal.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17" y="399723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7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56" y="391997"/>
            <a:ext cx="8801414" cy="705595"/>
          </a:xfrm>
        </p:spPr>
        <p:txBody>
          <a:bodyPr>
            <a:noAutofit/>
          </a:bodyPr>
          <a:lstStyle/>
          <a:p>
            <a:r>
              <a:rPr lang="en-US" u="sng" dirty="0">
                <a:latin typeface="Noteworthy Bold"/>
                <a:cs typeface="Noteworthy Bold"/>
              </a:rPr>
              <a:t>Teamwork:  </a:t>
            </a:r>
            <a:br>
              <a:rPr lang="en-US" u="sng" dirty="0">
                <a:latin typeface="Noteworthy Bold"/>
                <a:cs typeface="Noteworthy Bold"/>
              </a:rPr>
            </a:b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320" y="2347698"/>
            <a:ext cx="5242021" cy="29207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u="sng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Example of a medical office health care team: Doctor, nurse, office manager and receptionist.</a:t>
            </a:r>
            <a:endParaRPr lang="en-US" u="sng" dirty="0">
              <a:solidFill>
                <a:srgbClr val="FF0000"/>
              </a:solidFill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91" y="1097593"/>
            <a:ext cx="2716275" cy="167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887" y="4205104"/>
            <a:ext cx="1614800" cy="2478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31" y="4205104"/>
            <a:ext cx="1609000" cy="23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2063597"/>
            <a:ext cx="774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Understands own strengths and weaknesses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48" y="367987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51" y="2075351"/>
            <a:ext cx="3733800" cy="425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205" y="1583804"/>
            <a:ext cx="512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Displays self confidence and willingness to take a stand</a:t>
            </a:r>
            <a:endParaRPr lang="en-US" sz="4000" dirty="0"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16065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1646523"/>
            <a:ext cx="7944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Communicates effectively and states ideas clearly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15" y="3118907"/>
            <a:ext cx="3372579" cy="32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292731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1646523"/>
            <a:ext cx="4448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Shows self initiative and a willingness to work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24" y="2150133"/>
            <a:ext cx="444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Noteworthy Bold"/>
                <a:cs typeface="Noteworthy Bold"/>
              </a:rPr>
              <a:t>Professional Leadership Characteristics: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2759797"/>
            <a:ext cx="425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en-US" sz="4000" dirty="0" smtClean="0">
                <a:latin typeface="Noteworthy Bold"/>
                <a:cs typeface="Noteworthy Bold"/>
              </a:rPr>
              <a:t>Completes tasks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7009">
            <a:off x="4828269" y="1920180"/>
            <a:ext cx="3720026" cy="3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2"/>
                </a:solidFill>
                <a:latin typeface="Noteworthy Bold"/>
                <a:cs typeface="Noteworthy Bold"/>
              </a:rPr>
              <a:t>Types of Leadership</a:t>
            </a:r>
            <a:endParaRPr lang="en-US" sz="3800" dirty="0">
              <a:solidFill>
                <a:schemeClr val="tx2"/>
              </a:solidFill>
              <a:latin typeface="Noteworthy Bold"/>
              <a:cs typeface="Noteworthy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04" y="1270206"/>
            <a:ext cx="4668093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Democratic Leader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  </a:t>
            </a:r>
          </a:p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Is a good listener; </a:t>
            </a:r>
            <a:r>
              <a:rPr lang="en-US" sz="3200" dirty="0" smtClean="0">
                <a:latin typeface="Noteworthy Bold"/>
                <a:cs typeface="Noteworthy Bold"/>
              </a:rPr>
              <a:t>encourages participation of all; bases decisions on what is best for the group as a whole; group takes responsibility for decisions.</a:t>
            </a:r>
            <a:endParaRPr lang="en-US" sz="32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98" y="2069882"/>
            <a:ext cx="3598552" cy="33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Noteworthy Bold"/>
                <a:cs typeface="Noteworthy Bold"/>
              </a:rPr>
              <a:t>Types of Leadership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1270206"/>
            <a:ext cx="7887849" cy="298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latin typeface="Noteworthy Bold"/>
                <a:cs typeface="Noteworthy Bold"/>
              </a:rPr>
              <a:t>Laissez-faire Leader</a:t>
            </a:r>
          </a:p>
          <a:p>
            <a:pPr algn="ctr">
              <a:lnSpc>
                <a:spcPct val="90000"/>
              </a:lnSpc>
            </a:pPr>
            <a:endParaRPr lang="en-US" sz="4000" dirty="0" smtClean="0">
              <a:latin typeface="Noteworthy Bold"/>
              <a:cs typeface="Noteworthy Bold"/>
            </a:endParaRP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Noteworthy Bold"/>
                <a:cs typeface="Noteworthy Bold"/>
              </a:rPr>
              <a:t>Informal leader; minimal rules; individuals in the group function independently with little or no direction; “hands-off” leader; avoids decisions until forced to make one.</a:t>
            </a:r>
            <a:endParaRPr lang="en-US" sz="3200" dirty="0">
              <a:latin typeface="Noteworthy Bold"/>
              <a:cs typeface="Noteworth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251535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9825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/>
                </a:solidFill>
                <a:latin typeface="Noteworthy Bold"/>
                <a:cs typeface="Noteworthy Bold"/>
              </a:rPr>
              <a:t>Types of Leadership</a:t>
            </a:r>
            <a:endParaRPr lang="en-US" sz="3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1270206"/>
            <a:ext cx="7887849" cy="253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Autocratic Leader</a:t>
            </a:r>
          </a:p>
          <a:p>
            <a:pPr algn="ctr">
              <a:lnSpc>
                <a:spcPct val="90000"/>
              </a:lnSpc>
            </a:pPr>
            <a:endParaRPr lang="en-US" sz="4000" dirty="0" smtClean="0">
              <a:solidFill>
                <a:srgbClr val="FF0000"/>
              </a:solidFill>
              <a:latin typeface="Noteworthy Bold"/>
              <a:cs typeface="Noteworthy Bold"/>
            </a:endParaRP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Noteworthy Bold"/>
                <a:cs typeface="Noteworthy Bold"/>
              </a:rPr>
              <a:t>“Dictator”</a:t>
            </a:r>
            <a:r>
              <a:rPr lang="en-US" sz="3200" dirty="0" smtClean="0">
                <a:solidFill>
                  <a:srgbClr val="FF0000"/>
                </a:solidFill>
                <a:latin typeface="Noteworthy Bold"/>
                <a:cs typeface="Noteworthy Bold"/>
              </a:rPr>
              <a:t>; maintains total rule; makes all decisions; tells the group what to do and when to do it; ignores groups suggestions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53" y="3916497"/>
            <a:ext cx="3176195" cy="26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Noteworthy Bold"/>
                <a:cs typeface="Noteworthy Bold"/>
              </a:rPr>
              <a:t>Leadership is:</a:t>
            </a:r>
            <a:endParaRPr lang="en-US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660" y="1945158"/>
            <a:ext cx="7181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oteworthy Bold"/>
                <a:cs typeface="Noteworthy Bold"/>
              </a:rPr>
              <a:t>T</a:t>
            </a:r>
            <a:r>
              <a:rPr lang="en-US" sz="3600" dirty="0" smtClean="0">
                <a:latin typeface="Noteworthy Bold"/>
                <a:cs typeface="Noteworthy Bold"/>
              </a:rPr>
              <a:t>he skill or ability to encourage people to work together and do their best to achieve common goals.</a:t>
            </a:r>
            <a:endParaRPr lang="en-US" sz="36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5" y="4021380"/>
            <a:ext cx="4488413" cy="23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Noteworthy Bold"/>
                <a:cs typeface="Noteworthy Bold"/>
              </a:rPr>
              <a:t>A Leader is:</a:t>
            </a:r>
            <a:endParaRPr lang="en-US" u="sng" dirty="0"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795" y="1600200"/>
            <a:ext cx="681723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Noteworthy Bold"/>
                <a:cs typeface="Noteworthy Bold"/>
              </a:rPr>
              <a:t>A person who leads or guides others, or who is in charge or in command of others.</a:t>
            </a:r>
            <a:endParaRPr lang="en-US" sz="36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31" y="4056063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4" y="636239"/>
            <a:ext cx="8823696" cy="768438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416"/>
            <a:ext cx="8229600" cy="16044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Organizes and coordinates activities.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3206363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512"/>
            <a:ext cx="8229600" cy="16044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Encourages everyone to share ideas and give opinions.</a:t>
            </a:r>
            <a:endParaRPr lang="en-US" sz="4000" dirty="0">
              <a:latin typeface="Noteworthy Bold"/>
              <a:cs typeface="Noteworthy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3438988"/>
            <a:ext cx="3556000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575" y="990414"/>
            <a:ext cx="8823325" cy="7683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97089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78" y="2078913"/>
            <a:ext cx="8229600" cy="16044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Noteworthy Bold"/>
                <a:cs typeface="Noteworthy Bold"/>
              </a:rPr>
              <a:t>Motivates team members to work together toward goals.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29000"/>
            <a:ext cx="3200400" cy="254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575" y="823913"/>
            <a:ext cx="8823325" cy="7683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52481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030"/>
            <a:ext cx="8229600" cy="427241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dirty="0" smtClean="0">
                <a:latin typeface="Noteworthy Bold"/>
                <a:cs typeface="Noteworthy Bold"/>
              </a:rPr>
              <a:t>Assist with problems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u="sng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Noteworthy Bold"/>
                <a:cs typeface="Noteworthy Bol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  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Ex: You are head nurse in hospital. 2 staff members constantly complain about another worker.  What should the head nurse do?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Noteworthy Bold"/>
                <a:cs typeface="Noteworthy Bold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 =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Help the staff members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Noteworthy Bold"/>
                <a:cs typeface="Noteworthy Bold"/>
              </a:rPr>
              <a:t>	    </a:t>
            </a:r>
            <a:r>
              <a:rPr lang="en-US" u="sng" dirty="0" smtClean="0">
                <a:solidFill>
                  <a:srgbClr val="FF0000"/>
                </a:solidFill>
                <a:latin typeface="Noteworthy Bold"/>
                <a:cs typeface="Noteworthy Bold"/>
              </a:rPr>
              <a:t>solve their differences.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630083"/>
            <a:ext cx="2781300" cy="29337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575" y="588680"/>
            <a:ext cx="8823325" cy="7683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  <a:t>Leader’s Responsibility</a:t>
            </a:r>
            <a:br>
              <a:rPr lang="en-US" u="sng" dirty="0">
                <a:solidFill>
                  <a:srgbClr val="0000FF"/>
                </a:solidFill>
                <a:latin typeface="Noteworthy Bold"/>
                <a:cs typeface="Noteworthy Bold"/>
              </a:rPr>
            </a:br>
            <a:endParaRPr lang="en-US" dirty="0">
              <a:solidFill>
                <a:srgbClr val="0000FF"/>
              </a:solidFill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792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663</Words>
  <Application>Microsoft Macintosh PowerPoint</Application>
  <PresentationFormat>On-screen Show (4:3)</PresentationFormat>
  <Paragraphs>107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Leadership</vt:lpstr>
      <vt:lpstr>Teamwork is:</vt:lpstr>
      <vt:lpstr>Teamwork:   </vt:lpstr>
      <vt:lpstr>Leadership is:</vt:lpstr>
      <vt:lpstr>A Leader is:</vt:lpstr>
      <vt:lpstr>Leader’s Responsibility </vt:lpstr>
      <vt:lpstr>Leader’s Responsibility </vt:lpstr>
      <vt:lpstr>Leader’s Responsibility </vt:lpstr>
      <vt:lpstr>Leader’s Responsibility </vt:lpstr>
      <vt:lpstr>Leader’s Responsibility </vt:lpstr>
      <vt:lpstr>Leader’s Responsibility 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Methods to Develop  Good Interpersonal Relationships include:</vt:lpstr>
      <vt:lpstr>Professional leadership is the ability to encourage others to work together and do their best to achieve goals.</vt:lpstr>
      <vt:lpstr>Professional Leadership Characteristics:</vt:lpstr>
      <vt:lpstr>Professional Leadership Characteristics:</vt:lpstr>
      <vt:lpstr>Professional Leadership Characteristics:</vt:lpstr>
      <vt:lpstr>Professional Leadership Characteristics:</vt:lpstr>
      <vt:lpstr>Professional Leadership Characteristics:</vt:lpstr>
      <vt:lpstr>Professional Leadership Characteristics:</vt:lpstr>
      <vt:lpstr>Professional Leadership Characteristics:</vt:lpstr>
      <vt:lpstr>Professional Leadership Characteristics:</vt:lpstr>
      <vt:lpstr>Types of Leadership</vt:lpstr>
      <vt:lpstr>Types of Leadership</vt:lpstr>
      <vt:lpstr>Types of Leadership</vt:lpstr>
    </vt:vector>
  </TitlesOfParts>
  <Company>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teesha bryant</dc:creator>
  <cp:lastModifiedBy>teesha bryant</cp:lastModifiedBy>
  <cp:revision>3</cp:revision>
  <dcterms:created xsi:type="dcterms:W3CDTF">2015-03-24T01:28:21Z</dcterms:created>
  <dcterms:modified xsi:type="dcterms:W3CDTF">2015-03-24T02:14:44Z</dcterms:modified>
</cp:coreProperties>
</file>